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60" r:id="rId23"/>
    <p:sldId id="279" r:id="rId24"/>
    <p:sldId id="280" r:id="rId25"/>
    <p:sldId id="281" r:id="rId26"/>
    <p:sldId id="282" r:id="rId27"/>
    <p:sldId id="261" r:id="rId28"/>
    <p:sldId id="284" r:id="rId29"/>
    <p:sldId id="285" r:id="rId30"/>
    <p:sldId id="286" r:id="rId31"/>
    <p:sldId id="287" r:id="rId32"/>
    <p:sldId id="288" r:id="rId33"/>
    <p:sldId id="295" r:id="rId34"/>
    <p:sldId id="289" r:id="rId35"/>
    <p:sldId id="290" r:id="rId36"/>
    <p:sldId id="304" r:id="rId37"/>
    <p:sldId id="305" r:id="rId38"/>
    <p:sldId id="291" r:id="rId39"/>
    <p:sldId id="292" r:id="rId40"/>
    <p:sldId id="293" r:id="rId41"/>
    <p:sldId id="294" r:id="rId42"/>
    <p:sldId id="297" r:id="rId43"/>
    <p:sldId id="296" r:id="rId44"/>
    <p:sldId id="298" r:id="rId45"/>
    <p:sldId id="299" r:id="rId46"/>
    <p:sldId id="300" r:id="rId47"/>
    <p:sldId id="301" r:id="rId48"/>
    <p:sldId id="302" r:id="rId49"/>
    <p:sldId id="354" r:id="rId50"/>
    <p:sldId id="303" r:id="rId51"/>
    <p:sldId id="334" r:id="rId52"/>
    <p:sldId id="335" r:id="rId53"/>
    <p:sldId id="336" r:id="rId54"/>
    <p:sldId id="337" r:id="rId55"/>
    <p:sldId id="338" r:id="rId56"/>
    <p:sldId id="339" r:id="rId57"/>
    <p:sldId id="340" r:id="rId58"/>
    <p:sldId id="341" r:id="rId59"/>
    <p:sldId id="306" r:id="rId60"/>
    <p:sldId id="307" r:id="rId61"/>
    <p:sldId id="308" r:id="rId62"/>
    <p:sldId id="309" r:id="rId63"/>
    <p:sldId id="318" r:id="rId64"/>
    <p:sldId id="319" r:id="rId65"/>
    <p:sldId id="310" r:id="rId66"/>
    <p:sldId id="317" r:id="rId67"/>
    <p:sldId id="311" r:id="rId68"/>
    <p:sldId id="312" r:id="rId69"/>
    <p:sldId id="313" r:id="rId70"/>
    <p:sldId id="314" r:id="rId71"/>
    <p:sldId id="315" r:id="rId72"/>
    <p:sldId id="316" r:id="rId73"/>
    <p:sldId id="320" r:id="rId74"/>
    <p:sldId id="321" r:id="rId75"/>
    <p:sldId id="322" r:id="rId76"/>
    <p:sldId id="323" r:id="rId77"/>
    <p:sldId id="324" r:id="rId78"/>
    <p:sldId id="325" r:id="rId79"/>
    <p:sldId id="349" r:id="rId80"/>
    <p:sldId id="350" r:id="rId81"/>
    <p:sldId id="351" r:id="rId82"/>
    <p:sldId id="352" r:id="rId83"/>
    <p:sldId id="353" r:id="rId84"/>
    <p:sldId id="344" r:id="rId85"/>
    <p:sldId id="342" r:id="rId86"/>
    <p:sldId id="343" r:id="rId87"/>
    <p:sldId id="345" r:id="rId88"/>
    <p:sldId id="346" r:id="rId89"/>
    <p:sldId id="347" r:id="rId90"/>
    <p:sldId id="348" r:id="rId91"/>
    <p:sldId id="326" r:id="rId92"/>
    <p:sldId id="327" r:id="rId93"/>
    <p:sldId id="328" r:id="rId94"/>
    <p:sldId id="329" r:id="rId95"/>
    <p:sldId id="330" r:id="rId96"/>
    <p:sldId id="331" r:id="rId97"/>
    <p:sldId id="332" r:id="rId98"/>
    <p:sldId id="333"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79132" autoAdjust="0"/>
  </p:normalViewPr>
  <p:slideViewPr>
    <p:cSldViewPr snapToGrid="0">
      <p:cViewPr varScale="1">
        <p:scale>
          <a:sx n="60" d="100"/>
          <a:sy n="60" d="100"/>
        </p:scale>
        <p:origin x="7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62B1E-0C3D-4033-833B-F6EFCCA856F6}" type="datetimeFigureOut">
              <a:rPr lang="en-US" smtClean="0"/>
              <a:t>21/09/05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6E805-AE2A-4BDC-B36F-4B726F4A5907}" type="slidenum">
              <a:rPr lang="en-US" smtClean="0"/>
              <a:t>‹#›</a:t>
            </a:fld>
            <a:endParaRPr lang="en-US"/>
          </a:p>
        </p:txBody>
      </p:sp>
    </p:spTree>
    <p:extLst>
      <p:ext uri="{BB962C8B-B14F-4D97-AF65-F5344CB8AC3E}">
        <p14:creationId xmlns:p14="http://schemas.microsoft.com/office/powerpoint/2010/main" val="172553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6E805-AE2A-4BDC-B36F-4B726F4A5907}" type="slidenum">
              <a:rPr lang="en-US" smtClean="0"/>
              <a:t>4</a:t>
            </a:fld>
            <a:endParaRPr lang="en-US"/>
          </a:p>
        </p:txBody>
      </p:sp>
    </p:spTree>
    <p:extLst>
      <p:ext uri="{BB962C8B-B14F-4D97-AF65-F5344CB8AC3E}">
        <p14:creationId xmlns:p14="http://schemas.microsoft.com/office/powerpoint/2010/main" val="3003352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our web application name is </a:t>
            </a:r>
            <a:r>
              <a:rPr lang="en-US" dirty="0" err="1"/>
              <a:t>FirstWebApplication</a:t>
            </a:r>
            <a:r>
              <a:rPr lang="en-US" dirty="0"/>
              <a:t> , then folder name will be </a:t>
            </a:r>
            <a:r>
              <a:rPr lang="en-US" dirty="0" err="1"/>
              <a:t>FirstWebApplication</a:t>
            </a:r>
            <a:r>
              <a:rPr lang="en-US" dirty="0"/>
              <a:t> and web application will be accessible via http://localhost:8080/FirstWebApplication</a:t>
            </a:r>
          </a:p>
        </p:txBody>
      </p:sp>
      <p:sp>
        <p:nvSpPr>
          <p:cNvPr id="4" name="Slide Number Placeholder 3"/>
          <p:cNvSpPr>
            <a:spLocks noGrp="1"/>
          </p:cNvSpPr>
          <p:nvPr>
            <p:ph type="sldNum" sz="quarter" idx="5"/>
          </p:nvPr>
        </p:nvSpPr>
        <p:spPr/>
        <p:txBody>
          <a:bodyPr/>
          <a:lstStyle/>
          <a:p>
            <a:fld id="{63C6E805-AE2A-4BDC-B36F-4B726F4A5907}" type="slidenum">
              <a:rPr lang="en-US" smtClean="0"/>
              <a:t>47</a:t>
            </a:fld>
            <a:endParaRPr lang="en-US"/>
          </a:p>
        </p:txBody>
      </p:sp>
    </p:spTree>
    <p:extLst>
      <p:ext uri="{BB962C8B-B14F-4D97-AF65-F5344CB8AC3E}">
        <p14:creationId xmlns:p14="http://schemas.microsoft.com/office/powerpoint/2010/main" val="400472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called only when the servlet is created.</a:t>
            </a:r>
          </a:p>
          <a:p>
            <a:r>
              <a:rPr lang="en-US" sz="1200" b="0" i="0" kern="1200" dirty="0">
                <a:solidFill>
                  <a:schemeClr val="tx1"/>
                </a:solidFill>
                <a:effectLst/>
                <a:latin typeface="+mn-lt"/>
                <a:ea typeface="+mn-ea"/>
                <a:cs typeface="+mn-cs"/>
              </a:rPr>
              <a:t>The servlet is normally created when a user first invokes a URL corresponding to the servlet, but you can also specify that the servlet be loaded when the server is first started.</a:t>
            </a:r>
          </a:p>
          <a:p>
            <a:endParaRPr lang="en-US" dirty="0"/>
          </a:p>
        </p:txBody>
      </p:sp>
      <p:sp>
        <p:nvSpPr>
          <p:cNvPr id="4" name="Slide Number Placeholder 3"/>
          <p:cNvSpPr>
            <a:spLocks noGrp="1"/>
          </p:cNvSpPr>
          <p:nvPr>
            <p:ph type="sldNum" sz="quarter" idx="5"/>
          </p:nvPr>
        </p:nvSpPr>
        <p:spPr/>
        <p:txBody>
          <a:bodyPr/>
          <a:lstStyle/>
          <a:p>
            <a:fld id="{C64E745A-1319-431D-883B-D6360D5C9E8A}" type="slidenum">
              <a:rPr lang="en-US" smtClean="0"/>
              <a:t>53</a:t>
            </a:fld>
            <a:endParaRPr lang="en-US" dirty="0"/>
          </a:p>
        </p:txBody>
      </p:sp>
    </p:spTree>
    <p:extLst>
      <p:ext uri="{BB962C8B-B14F-4D97-AF65-F5344CB8AC3E}">
        <p14:creationId xmlns:p14="http://schemas.microsoft.com/office/powerpoint/2010/main" val="351554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E745A-1319-431D-883B-D6360D5C9E8A}" type="slidenum">
              <a:rPr lang="en-US" smtClean="0"/>
              <a:t>55</a:t>
            </a:fld>
            <a:endParaRPr lang="en-US" dirty="0"/>
          </a:p>
        </p:txBody>
      </p:sp>
    </p:spTree>
    <p:extLst>
      <p:ext uri="{BB962C8B-B14F-4D97-AF65-F5344CB8AC3E}">
        <p14:creationId xmlns:p14="http://schemas.microsoft.com/office/powerpoint/2010/main" val="99332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4E745A-1319-431D-883B-D6360D5C9E8A}" type="slidenum">
              <a:rPr lang="en-US" smtClean="0"/>
              <a:t>56</a:t>
            </a:fld>
            <a:endParaRPr lang="en-US" dirty="0"/>
          </a:p>
        </p:txBody>
      </p:sp>
    </p:spTree>
    <p:extLst>
      <p:ext uri="{BB962C8B-B14F-4D97-AF65-F5344CB8AC3E}">
        <p14:creationId xmlns:p14="http://schemas.microsoft.com/office/powerpoint/2010/main" val="170406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6E805-AE2A-4BDC-B36F-4B726F4A5907}" type="slidenum">
              <a:rPr lang="en-US" smtClean="0"/>
              <a:t>62</a:t>
            </a:fld>
            <a:endParaRPr lang="en-US"/>
          </a:p>
        </p:txBody>
      </p:sp>
    </p:spTree>
    <p:extLst>
      <p:ext uri="{BB962C8B-B14F-4D97-AF65-F5344CB8AC3E}">
        <p14:creationId xmlns:p14="http://schemas.microsoft.com/office/powerpoint/2010/main" val="428150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C6E805-AE2A-4BDC-B36F-4B726F4A5907}" type="slidenum">
              <a:rPr lang="en-US" smtClean="0"/>
              <a:t>21</a:t>
            </a:fld>
            <a:endParaRPr lang="en-US"/>
          </a:p>
        </p:txBody>
      </p:sp>
    </p:spTree>
    <p:extLst>
      <p:ext uri="{BB962C8B-B14F-4D97-AF65-F5344CB8AC3E}">
        <p14:creationId xmlns:p14="http://schemas.microsoft.com/office/powerpoint/2010/main" val="367328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stands for Hyper Text Transfer Protocol</a:t>
            </a:r>
          </a:p>
          <a:p>
            <a:r>
              <a:rPr lang="en-US" dirty="0"/>
              <a:t>It's basically responsible for communication between web server and clients</a:t>
            </a:r>
          </a:p>
        </p:txBody>
      </p:sp>
      <p:sp>
        <p:nvSpPr>
          <p:cNvPr id="4" name="Slide Number Placeholder 3"/>
          <p:cNvSpPr>
            <a:spLocks noGrp="1"/>
          </p:cNvSpPr>
          <p:nvPr>
            <p:ph type="sldNum" sz="quarter" idx="5"/>
          </p:nvPr>
        </p:nvSpPr>
        <p:spPr/>
        <p:txBody>
          <a:bodyPr/>
          <a:lstStyle/>
          <a:p>
            <a:fld id="{63C6E805-AE2A-4BDC-B36F-4B726F4A5907}" type="slidenum">
              <a:rPr lang="en-US" smtClean="0"/>
              <a:t>22</a:t>
            </a:fld>
            <a:endParaRPr lang="en-US"/>
          </a:p>
        </p:txBody>
      </p:sp>
    </p:spTree>
    <p:extLst>
      <p:ext uri="{BB962C8B-B14F-4D97-AF65-F5344CB8AC3E}">
        <p14:creationId xmlns:p14="http://schemas.microsoft.com/office/powerpoint/2010/main" val="365688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 webpage, image, pdf file, Google Maps API.</a:t>
            </a:r>
          </a:p>
        </p:txBody>
      </p:sp>
      <p:sp>
        <p:nvSpPr>
          <p:cNvPr id="4" name="Slide Number Placeholder 3"/>
          <p:cNvSpPr>
            <a:spLocks noGrp="1"/>
          </p:cNvSpPr>
          <p:nvPr>
            <p:ph type="sldNum" sz="quarter" idx="5"/>
          </p:nvPr>
        </p:nvSpPr>
        <p:spPr/>
        <p:txBody>
          <a:bodyPr/>
          <a:lstStyle/>
          <a:p>
            <a:fld id="{63C6E805-AE2A-4BDC-B36F-4B726F4A5907}" type="slidenum">
              <a:rPr lang="en-US" smtClean="0"/>
              <a:t>24</a:t>
            </a:fld>
            <a:endParaRPr lang="en-US"/>
          </a:p>
        </p:txBody>
      </p:sp>
    </p:spTree>
    <p:extLst>
      <p:ext uri="{BB962C8B-B14F-4D97-AF65-F5344CB8AC3E}">
        <p14:creationId xmlns:p14="http://schemas.microsoft.com/office/powerpoint/2010/main" val="85522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version of status code OK</a:t>
            </a:r>
          </a:p>
        </p:txBody>
      </p:sp>
      <p:sp>
        <p:nvSpPr>
          <p:cNvPr id="4" name="Slide Number Placeholder 3"/>
          <p:cNvSpPr>
            <a:spLocks noGrp="1"/>
          </p:cNvSpPr>
          <p:nvPr>
            <p:ph type="sldNum" sz="quarter" idx="5"/>
          </p:nvPr>
        </p:nvSpPr>
        <p:spPr/>
        <p:txBody>
          <a:bodyPr/>
          <a:lstStyle/>
          <a:p>
            <a:fld id="{63C6E805-AE2A-4BDC-B36F-4B726F4A5907}" type="slidenum">
              <a:rPr lang="en-US" smtClean="0"/>
              <a:t>30</a:t>
            </a:fld>
            <a:endParaRPr lang="en-US"/>
          </a:p>
        </p:txBody>
      </p:sp>
    </p:spTree>
    <p:extLst>
      <p:ext uri="{BB962C8B-B14F-4D97-AF65-F5344CB8AC3E}">
        <p14:creationId xmlns:p14="http://schemas.microsoft.com/office/powerpoint/2010/main" val="6515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our web application name is </a:t>
            </a:r>
            <a:r>
              <a:rPr lang="en-US" dirty="0" err="1"/>
              <a:t>FirstWebApplication</a:t>
            </a:r>
            <a:r>
              <a:rPr lang="en-US" dirty="0"/>
              <a:t> , then folder name will be </a:t>
            </a:r>
            <a:r>
              <a:rPr lang="en-US" dirty="0" err="1"/>
              <a:t>FirstWebApplication</a:t>
            </a:r>
            <a:r>
              <a:rPr lang="en-US" dirty="0"/>
              <a:t> and web application will be accessible via http://localhost:8080/FirstWebApplication</a:t>
            </a:r>
          </a:p>
        </p:txBody>
      </p:sp>
      <p:sp>
        <p:nvSpPr>
          <p:cNvPr id="4" name="Slide Number Placeholder 3"/>
          <p:cNvSpPr>
            <a:spLocks noGrp="1"/>
          </p:cNvSpPr>
          <p:nvPr>
            <p:ph type="sldNum" sz="quarter" idx="5"/>
          </p:nvPr>
        </p:nvSpPr>
        <p:spPr/>
        <p:txBody>
          <a:bodyPr/>
          <a:lstStyle/>
          <a:p>
            <a:fld id="{63C6E805-AE2A-4BDC-B36F-4B726F4A5907}" type="slidenum">
              <a:rPr lang="en-US" smtClean="0"/>
              <a:t>43</a:t>
            </a:fld>
            <a:endParaRPr lang="en-US"/>
          </a:p>
        </p:txBody>
      </p:sp>
    </p:spTree>
    <p:extLst>
      <p:ext uri="{BB962C8B-B14F-4D97-AF65-F5344CB8AC3E}">
        <p14:creationId xmlns:p14="http://schemas.microsoft.com/office/powerpoint/2010/main" val="253018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our web application name is </a:t>
            </a:r>
            <a:r>
              <a:rPr lang="en-US" dirty="0" err="1"/>
              <a:t>FirstWebApplication</a:t>
            </a:r>
            <a:r>
              <a:rPr lang="en-US" dirty="0"/>
              <a:t> , then folder name will be </a:t>
            </a:r>
            <a:r>
              <a:rPr lang="en-US" dirty="0" err="1"/>
              <a:t>FirstWebApplication</a:t>
            </a:r>
            <a:r>
              <a:rPr lang="en-US" dirty="0"/>
              <a:t> and web application will be accessible via http://localhost:8080/FirstWebApplication</a:t>
            </a:r>
          </a:p>
        </p:txBody>
      </p:sp>
      <p:sp>
        <p:nvSpPr>
          <p:cNvPr id="4" name="Slide Number Placeholder 3"/>
          <p:cNvSpPr>
            <a:spLocks noGrp="1"/>
          </p:cNvSpPr>
          <p:nvPr>
            <p:ph type="sldNum" sz="quarter" idx="5"/>
          </p:nvPr>
        </p:nvSpPr>
        <p:spPr/>
        <p:txBody>
          <a:bodyPr/>
          <a:lstStyle/>
          <a:p>
            <a:fld id="{63C6E805-AE2A-4BDC-B36F-4B726F4A5907}" type="slidenum">
              <a:rPr lang="en-US" smtClean="0"/>
              <a:t>44</a:t>
            </a:fld>
            <a:endParaRPr lang="en-US"/>
          </a:p>
        </p:txBody>
      </p:sp>
    </p:spTree>
    <p:extLst>
      <p:ext uri="{BB962C8B-B14F-4D97-AF65-F5344CB8AC3E}">
        <p14:creationId xmlns:p14="http://schemas.microsoft.com/office/powerpoint/2010/main" val="1287754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our web application name is </a:t>
            </a:r>
            <a:r>
              <a:rPr lang="en-US" dirty="0" err="1"/>
              <a:t>FirstWebApplication</a:t>
            </a:r>
            <a:r>
              <a:rPr lang="en-US" dirty="0"/>
              <a:t> , then folder name will be </a:t>
            </a:r>
            <a:r>
              <a:rPr lang="en-US" dirty="0" err="1"/>
              <a:t>FirstWebApplication</a:t>
            </a:r>
            <a:r>
              <a:rPr lang="en-US" dirty="0"/>
              <a:t> and web application will be accessible via http://localhost:8080/FirstWebApplication</a:t>
            </a:r>
          </a:p>
        </p:txBody>
      </p:sp>
      <p:sp>
        <p:nvSpPr>
          <p:cNvPr id="4" name="Slide Number Placeholder 3"/>
          <p:cNvSpPr>
            <a:spLocks noGrp="1"/>
          </p:cNvSpPr>
          <p:nvPr>
            <p:ph type="sldNum" sz="quarter" idx="5"/>
          </p:nvPr>
        </p:nvSpPr>
        <p:spPr/>
        <p:txBody>
          <a:bodyPr/>
          <a:lstStyle/>
          <a:p>
            <a:fld id="{63C6E805-AE2A-4BDC-B36F-4B726F4A5907}" type="slidenum">
              <a:rPr lang="en-US" smtClean="0"/>
              <a:t>45</a:t>
            </a:fld>
            <a:endParaRPr lang="en-US"/>
          </a:p>
        </p:txBody>
      </p:sp>
    </p:spTree>
    <p:extLst>
      <p:ext uri="{BB962C8B-B14F-4D97-AF65-F5344CB8AC3E}">
        <p14:creationId xmlns:p14="http://schemas.microsoft.com/office/powerpoint/2010/main" val="104649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our web application name is </a:t>
            </a:r>
            <a:r>
              <a:rPr lang="en-US" dirty="0" err="1"/>
              <a:t>FirstWebApplication</a:t>
            </a:r>
            <a:r>
              <a:rPr lang="en-US" dirty="0"/>
              <a:t> , then folder name will be </a:t>
            </a:r>
            <a:r>
              <a:rPr lang="en-US" dirty="0" err="1"/>
              <a:t>FirstWebApplication</a:t>
            </a:r>
            <a:r>
              <a:rPr lang="en-US" dirty="0"/>
              <a:t> and web application will be accessible via http://localhost:8080/FirstWebApplication</a:t>
            </a:r>
          </a:p>
        </p:txBody>
      </p:sp>
      <p:sp>
        <p:nvSpPr>
          <p:cNvPr id="4" name="Slide Number Placeholder 3"/>
          <p:cNvSpPr>
            <a:spLocks noGrp="1"/>
          </p:cNvSpPr>
          <p:nvPr>
            <p:ph type="sldNum" sz="quarter" idx="5"/>
          </p:nvPr>
        </p:nvSpPr>
        <p:spPr/>
        <p:txBody>
          <a:bodyPr/>
          <a:lstStyle/>
          <a:p>
            <a:fld id="{63C6E805-AE2A-4BDC-B36F-4B726F4A5907}" type="slidenum">
              <a:rPr lang="en-US" smtClean="0"/>
              <a:t>46</a:t>
            </a:fld>
            <a:endParaRPr lang="en-US"/>
          </a:p>
        </p:txBody>
      </p:sp>
    </p:spTree>
    <p:extLst>
      <p:ext uri="{BB962C8B-B14F-4D97-AF65-F5344CB8AC3E}">
        <p14:creationId xmlns:p14="http://schemas.microsoft.com/office/powerpoint/2010/main" val="22644103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42107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0550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1966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21/09/05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24350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t>21/09/05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2970365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21/09/05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2016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21/09/05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3886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21/09/05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82768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21/09/05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0159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21/09/05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57533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21/09/05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2390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t>21/09/05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69645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tmp"/></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Oxygen#Discovery" TargetMode="External"/><Relationship Id="rId2" Type="http://schemas.openxmlformats.org/officeDocument/2006/relationships/hyperlink" Target="https://en.wikipedia.org/wiki/Oxygen" TargetMode="External"/><Relationship Id="rId1" Type="http://schemas.openxmlformats.org/officeDocument/2006/relationships/slideLayout" Target="../slideLayouts/slideLayout2.xml"/><Relationship Id="rId4" Type="http://schemas.openxmlformats.org/officeDocument/2006/relationships/hyperlink" Target="https://www.google.com/search?q=fish"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developer.mozilla.org/en-US/docs/Web/HTTP/Metho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4.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2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7" Type="http://schemas.openxmlformats.org/officeDocument/2006/relationships/image" Target="../media/image34.tmp"/><Relationship Id="rId2" Type="http://schemas.openxmlformats.org/officeDocument/2006/relationships/image" Target="../media/image29.tmp"/><Relationship Id="rId1" Type="http://schemas.openxmlformats.org/officeDocument/2006/relationships/slideLayout" Target="../slideLayouts/slideLayout4.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3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docs.oracle.com/javaee/7/api/javax/servlet/http/HttpServlet.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4.xml"/><Relationship Id="rId4" Type="http://schemas.openxmlformats.org/officeDocument/2006/relationships/hyperlink" Target="http://www.liamipm.cyou:8080/FirstServlet/"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liamipm.cyou:8080/FirstServlet/HelloServlet" TargetMode="External"/><Relationship Id="rId2" Type="http://schemas.openxmlformats.org/officeDocument/2006/relationships/image" Target="../media/image50.tmp"/><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docs.oracle.com/cd/E13222_01/wls/docs81/webapp/web_xml.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liamipm.cyou:8080/DDExample"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hyperlink" Target="http://liamipm.cyou:8080/DDExample/servlet1" TargetMode="External"/><Relationship Id="rId1" Type="http://schemas.openxmlformats.org/officeDocument/2006/relationships/slideLayout" Target="../slideLayouts/slideLayout4.xml"/><Relationship Id="rId4" Type="http://schemas.openxmlformats.org/officeDocument/2006/relationships/image" Target="../media/image55.tmp"/></Relationships>
</file>

<file path=ppt/slides/_rels/slide75.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www.liamipm.cyou:8080/LoginExample/" TargetMode="Externa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hyperlink" Target="http://en.wikipedia.org/wiki/Programming_languages_used_in_most_popular_website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 Id="rId4" Type="http://schemas.openxmlformats.org/officeDocument/2006/relationships/image" Target="../media/image71.tmp"/></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Chapter three</a:t>
            </a:r>
            <a:endParaRPr lang="en-US" dirty="0"/>
          </a:p>
        </p:txBody>
      </p:sp>
      <p:sp>
        <p:nvSpPr>
          <p:cNvPr id="3" name="Subtitle 2"/>
          <p:cNvSpPr>
            <a:spLocks noGrp="1"/>
          </p:cNvSpPr>
          <p:nvPr>
            <p:ph type="subTitle" idx="1"/>
          </p:nvPr>
        </p:nvSpPr>
        <p:spPr/>
        <p:txBody>
          <a:bodyPr/>
          <a:lstStyle/>
          <a:p>
            <a:r>
              <a:rPr lang="en-US" dirty="0"/>
              <a:t>Sever side programing -- servlet</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EAF2-D3D6-4988-9A77-0AD6B5BDD4F2}"/>
              </a:ext>
            </a:extLst>
          </p:cNvPr>
          <p:cNvSpPr>
            <a:spLocks noGrp="1"/>
          </p:cNvSpPr>
          <p:nvPr>
            <p:ph type="title"/>
          </p:nvPr>
        </p:nvSpPr>
        <p:spPr/>
        <p:txBody>
          <a:bodyPr/>
          <a:lstStyle/>
          <a:p>
            <a:r>
              <a:rPr lang="en-US" dirty="0"/>
              <a:t>Example of input form</a:t>
            </a:r>
          </a:p>
        </p:txBody>
      </p:sp>
      <p:pic>
        <p:nvPicPr>
          <p:cNvPr id="10" name="Content Placeholder 9">
            <a:extLst>
              <a:ext uri="{FF2B5EF4-FFF2-40B4-BE49-F238E27FC236}">
                <a16:creationId xmlns:a16="http://schemas.microsoft.com/office/drawing/2014/main" id="{6BC236E8-7799-4886-A69F-9802FD21E33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p:spPr>
      </p:pic>
      <p:pic>
        <p:nvPicPr>
          <p:cNvPr id="12" name="Picture 11">
            <a:extLst>
              <a:ext uri="{FF2B5EF4-FFF2-40B4-BE49-F238E27FC236}">
                <a16:creationId xmlns:a16="http://schemas.microsoft.com/office/drawing/2014/main" id="{67749776-672E-458B-9135-236F99651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2628815"/>
            <a:ext cx="6759247" cy="2969879"/>
          </a:xfrm>
          <a:prstGeom prst="rect">
            <a:avLst/>
          </a:prstGeom>
        </p:spPr>
      </p:pic>
      <p:sp>
        <p:nvSpPr>
          <p:cNvPr id="13" name="Rectangle 12">
            <a:extLst>
              <a:ext uri="{FF2B5EF4-FFF2-40B4-BE49-F238E27FC236}">
                <a16:creationId xmlns:a16="http://schemas.microsoft.com/office/drawing/2014/main" id="{DF397222-48F0-4D3A-AD0E-A95C31798961}"/>
              </a:ext>
            </a:extLst>
          </p:cNvPr>
          <p:cNvSpPr/>
          <p:nvPr/>
        </p:nvSpPr>
        <p:spPr>
          <a:xfrm>
            <a:off x="2232837" y="4784651"/>
            <a:ext cx="2913321" cy="89313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E49ABFA-6989-47A9-BFCF-7AF00CED9F6B}"/>
              </a:ext>
            </a:extLst>
          </p:cNvPr>
          <p:cNvCxnSpPr/>
          <p:nvPr/>
        </p:nvCxnSpPr>
        <p:spPr>
          <a:xfrm flipV="1">
            <a:off x="5146158" y="1945758"/>
            <a:ext cx="2270040" cy="33173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2F018D7-4BB0-46BD-80F1-CC75EE7FE442}"/>
              </a:ext>
            </a:extLst>
          </p:cNvPr>
          <p:cNvSpPr/>
          <p:nvPr/>
        </p:nvSpPr>
        <p:spPr>
          <a:xfrm>
            <a:off x="7416198" y="1812673"/>
            <a:ext cx="4583298" cy="28130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55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pic>
        <p:nvPicPr>
          <p:cNvPr id="14" name="Picture 13">
            <a:extLst>
              <a:ext uri="{FF2B5EF4-FFF2-40B4-BE49-F238E27FC236}">
                <a16:creationId xmlns:a16="http://schemas.microsoft.com/office/drawing/2014/main" id="{1FF172AA-63AF-4CE4-B914-28382FC5E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80" y="2190228"/>
            <a:ext cx="6871893" cy="3810509"/>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967023" y="1977657"/>
            <a:ext cx="3530010" cy="8718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D907A-7988-4973-A5BC-A47ED352ED33}"/>
              </a:ext>
            </a:extLst>
          </p:cNvPr>
          <p:cNvSpPr/>
          <p:nvPr/>
        </p:nvSpPr>
        <p:spPr>
          <a:xfrm>
            <a:off x="7416198" y="2061999"/>
            <a:ext cx="3950075"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flipV="1">
            <a:off x="5497033" y="2216170"/>
            <a:ext cx="1919165" cy="197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532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pic>
        <p:nvPicPr>
          <p:cNvPr id="14" name="Picture 13">
            <a:extLst>
              <a:ext uri="{FF2B5EF4-FFF2-40B4-BE49-F238E27FC236}">
                <a16:creationId xmlns:a16="http://schemas.microsoft.com/office/drawing/2014/main" id="{1FF172AA-63AF-4CE4-B914-28382FC5E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80" y="2190228"/>
            <a:ext cx="6871893" cy="3810509"/>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977221" y="2785730"/>
            <a:ext cx="3828156" cy="72301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D907A-7988-4973-A5BC-A47ED352ED33}"/>
              </a:ext>
            </a:extLst>
          </p:cNvPr>
          <p:cNvSpPr/>
          <p:nvPr/>
        </p:nvSpPr>
        <p:spPr>
          <a:xfrm>
            <a:off x="7416198" y="2295915"/>
            <a:ext cx="3950075"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flipV="1">
            <a:off x="5805377" y="2450086"/>
            <a:ext cx="1610821" cy="697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21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pic>
        <p:nvPicPr>
          <p:cNvPr id="14" name="Picture 13">
            <a:extLst>
              <a:ext uri="{FF2B5EF4-FFF2-40B4-BE49-F238E27FC236}">
                <a16:creationId xmlns:a16="http://schemas.microsoft.com/office/drawing/2014/main" id="{1FF172AA-63AF-4CE4-B914-28382FC5E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80" y="2190228"/>
            <a:ext cx="6871893" cy="3810509"/>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977221" y="3449546"/>
            <a:ext cx="5200952" cy="127131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D907A-7988-4973-A5BC-A47ED352ED33}"/>
              </a:ext>
            </a:extLst>
          </p:cNvPr>
          <p:cNvSpPr/>
          <p:nvPr/>
        </p:nvSpPr>
        <p:spPr>
          <a:xfrm>
            <a:off x="7416198" y="2543082"/>
            <a:ext cx="3950075"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2"/>
          </p:cNvCxnSpPr>
          <p:nvPr/>
        </p:nvCxnSpPr>
        <p:spPr>
          <a:xfrm flipV="1">
            <a:off x="7178173" y="2851424"/>
            <a:ext cx="2213063" cy="12337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30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pic>
        <p:nvPicPr>
          <p:cNvPr id="14" name="Picture 13">
            <a:extLst>
              <a:ext uri="{FF2B5EF4-FFF2-40B4-BE49-F238E27FC236}">
                <a16:creationId xmlns:a16="http://schemas.microsoft.com/office/drawing/2014/main" id="{1FF172AA-63AF-4CE4-B914-28382FC5E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80" y="2190228"/>
            <a:ext cx="6871893" cy="3810509"/>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977221" y="4729427"/>
            <a:ext cx="4976472" cy="112911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4BD907A-7988-4973-A5BC-A47ED352ED33}"/>
              </a:ext>
            </a:extLst>
          </p:cNvPr>
          <p:cNvSpPr/>
          <p:nvPr/>
        </p:nvSpPr>
        <p:spPr>
          <a:xfrm>
            <a:off x="7416199" y="2750418"/>
            <a:ext cx="3099402"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2"/>
          </p:cNvCxnSpPr>
          <p:nvPr/>
        </p:nvCxnSpPr>
        <p:spPr>
          <a:xfrm flipV="1">
            <a:off x="6953693" y="3058760"/>
            <a:ext cx="2012207" cy="2235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37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391265" y="2977838"/>
            <a:ext cx="2730930"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67BCD5-C700-40C8-BD80-23AD20F89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4" y="1988288"/>
            <a:ext cx="6911862" cy="3738156"/>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634058" y="1988288"/>
            <a:ext cx="3320714" cy="58479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endCxn id="17" idx="1"/>
          </p:cNvCxnSpPr>
          <p:nvPr/>
        </p:nvCxnSpPr>
        <p:spPr>
          <a:xfrm>
            <a:off x="4970709" y="2280684"/>
            <a:ext cx="2420556" cy="8513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0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391265" y="3274829"/>
            <a:ext cx="2730930"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67BCD5-C700-40C8-BD80-23AD20F89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4" y="1988288"/>
            <a:ext cx="6911862" cy="3738156"/>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689429" y="2547218"/>
            <a:ext cx="3320714" cy="58479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a:off x="5010143" y="2839614"/>
            <a:ext cx="2381122" cy="5893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955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267342" y="3517126"/>
            <a:ext cx="3086373" cy="30834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67BCD5-C700-40C8-BD80-23AD20F89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4" y="1988288"/>
            <a:ext cx="6911862" cy="3738156"/>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689429" y="3136604"/>
            <a:ext cx="4583780" cy="58479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a:off x="6273209" y="3429000"/>
            <a:ext cx="994133" cy="2422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89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416198" y="3718087"/>
            <a:ext cx="4583298" cy="160934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67BCD5-C700-40C8-BD80-23AD20F89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4" y="1988288"/>
            <a:ext cx="6911862" cy="3738156"/>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700062" y="3718087"/>
            <a:ext cx="5420264" cy="87517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a:off x="7120326" y="4155676"/>
            <a:ext cx="295872" cy="3670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93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416198" y="5305647"/>
            <a:ext cx="4583298" cy="64858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67BCD5-C700-40C8-BD80-23AD20F89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4" y="1988288"/>
            <a:ext cx="6911862" cy="3738156"/>
          </a:xfrm>
          <a:prstGeom prst="rect">
            <a:avLst/>
          </a:prstGeom>
        </p:spPr>
      </p:pic>
      <p:sp>
        <p:nvSpPr>
          <p:cNvPr id="15" name="Rectangle 14">
            <a:extLst>
              <a:ext uri="{FF2B5EF4-FFF2-40B4-BE49-F238E27FC236}">
                <a16:creationId xmlns:a16="http://schemas.microsoft.com/office/drawing/2014/main" id="{6CF7C195-61E1-477C-8F43-3DDB095840E7}"/>
              </a:ext>
            </a:extLst>
          </p:cNvPr>
          <p:cNvSpPr/>
          <p:nvPr/>
        </p:nvSpPr>
        <p:spPr>
          <a:xfrm>
            <a:off x="1659584" y="4559097"/>
            <a:ext cx="4009622" cy="11678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047A0266-955F-40FD-9A0D-C6E0280833FC}"/>
              </a:ext>
            </a:extLst>
          </p:cNvPr>
          <p:cNvCxnSpPr>
            <a:cxnSpLocks/>
            <a:stCxn id="15" idx="3"/>
            <a:endCxn id="17" idx="1"/>
          </p:cNvCxnSpPr>
          <p:nvPr/>
        </p:nvCxnSpPr>
        <p:spPr>
          <a:xfrm>
            <a:off x="5669206" y="5143030"/>
            <a:ext cx="1746992" cy="486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86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EFDA-7E3E-480E-A7F3-1233DB531301}"/>
              </a:ext>
            </a:extLst>
          </p:cNvPr>
          <p:cNvSpPr>
            <a:spLocks noGrp="1"/>
          </p:cNvSpPr>
          <p:nvPr>
            <p:ph type="title"/>
          </p:nvPr>
        </p:nvSpPr>
        <p:spPr/>
        <p:txBody>
          <a:bodyPr/>
          <a:lstStyle/>
          <a:p>
            <a:r>
              <a:rPr lang="en-US" dirty="0"/>
              <a:t>Chapter outline </a:t>
            </a:r>
          </a:p>
        </p:txBody>
      </p:sp>
      <p:sp>
        <p:nvSpPr>
          <p:cNvPr id="3" name="Content Placeholder 2">
            <a:extLst>
              <a:ext uri="{FF2B5EF4-FFF2-40B4-BE49-F238E27FC236}">
                <a16:creationId xmlns:a16="http://schemas.microsoft.com/office/drawing/2014/main" id="{E82D7A6B-AD49-4F1C-9B60-20535FA8C142}"/>
              </a:ext>
            </a:extLst>
          </p:cNvPr>
          <p:cNvSpPr>
            <a:spLocks noGrp="1"/>
          </p:cNvSpPr>
          <p:nvPr>
            <p:ph idx="1"/>
          </p:nvPr>
        </p:nvSpPr>
        <p:spPr/>
        <p:txBody>
          <a:bodyPr>
            <a:normAutofit/>
          </a:bodyPr>
          <a:lstStyle/>
          <a:p>
            <a:r>
              <a:rPr lang="en-US" dirty="0"/>
              <a:t>Web App Architecture</a:t>
            </a:r>
          </a:p>
          <a:p>
            <a:pPr lvl="1"/>
            <a:r>
              <a:rPr lang="en-US" dirty="0"/>
              <a:t>Understanding the basic web App structure</a:t>
            </a:r>
          </a:p>
          <a:p>
            <a:pPr lvl="1"/>
            <a:r>
              <a:rPr lang="en-US" dirty="0"/>
              <a:t>HTML review</a:t>
            </a:r>
          </a:p>
          <a:p>
            <a:pPr lvl="1"/>
            <a:r>
              <a:rPr lang="en-US" dirty="0"/>
              <a:t>Understanding the HTTP protocol</a:t>
            </a:r>
          </a:p>
          <a:p>
            <a:r>
              <a:rPr lang="en-US" dirty="0"/>
              <a:t>Java EE Web Application Structure</a:t>
            </a:r>
          </a:p>
          <a:p>
            <a:pPr lvl="1"/>
            <a:r>
              <a:rPr lang="en-US" dirty="0"/>
              <a:t>Directory Structure and WAR file</a:t>
            </a:r>
          </a:p>
          <a:p>
            <a:r>
              <a:rPr lang="en-US" dirty="0"/>
              <a:t>Servlet</a:t>
            </a:r>
          </a:p>
          <a:p>
            <a:pPr lvl="1"/>
            <a:r>
              <a:rPr lang="en-US" dirty="0"/>
              <a:t>Creating a Servlet class</a:t>
            </a:r>
          </a:p>
          <a:p>
            <a:pPr lvl="1"/>
            <a:r>
              <a:rPr lang="en-US" dirty="0"/>
              <a:t>Understanding Servlet lifecycle </a:t>
            </a:r>
          </a:p>
          <a:p>
            <a:pPr lvl="1"/>
            <a:r>
              <a:rPr lang="en-US" dirty="0"/>
              <a:t>Understanding </a:t>
            </a:r>
            <a:r>
              <a:rPr lang="en-US" dirty="0" err="1"/>
              <a:t>doGet</a:t>
            </a:r>
            <a:r>
              <a:rPr lang="en-US" dirty="0"/>
              <a:t>(), </a:t>
            </a:r>
            <a:r>
              <a:rPr lang="en-US" dirty="0" err="1"/>
              <a:t>doPost</a:t>
            </a:r>
            <a:r>
              <a:rPr lang="en-US" dirty="0"/>
              <a:t>()</a:t>
            </a:r>
          </a:p>
          <a:p>
            <a:pPr lvl="1"/>
            <a:r>
              <a:rPr lang="en-US" dirty="0"/>
              <a:t>Using parameters and accepting form submissions.</a:t>
            </a:r>
          </a:p>
          <a:p>
            <a:pPr lvl="1"/>
            <a:endParaRPr lang="en-US" dirty="0"/>
          </a:p>
          <a:p>
            <a:endParaRPr lang="en-US" dirty="0"/>
          </a:p>
        </p:txBody>
      </p:sp>
    </p:spTree>
    <p:extLst>
      <p:ext uri="{BB962C8B-B14F-4D97-AF65-F5344CB8AC3E}">
        <p14:creationId xmlns:p14="http://schemas.microsoft.com/office/powerpoint/2010/main" val="221679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9413A-A801-4504-8CDF-31079752E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37" y="2677909"/>
            <a:ext cx="6651760" cy="1867830"/>
          </a:xfrm>
          <a:prstGeom prst="rect">
            <a:avLst/>
          </a:prstGeom>
        </p:spPr>
      </p:pic>
      <p:sp>
        <p:nvSpPr>
          <p:cNvPr id="7" name="Title 6">
            <a:extLst>
              <a:ext uri="{FF2B5EF4-FFF2-40B4-BE49-F238E27FC236}">
                <a16:creationId xmlns:a16="http://schemas.microsoft.com/office/drawing/2014/main" id="{F3AD8FA2-07EA-49F2-B61C-A596A30446F0}"/>
              </a:ext>
            </a:extLst>
          </p:cNvPr>
          <p:cNvSpPr>
            <a:spLocks noGrp="1"/>
          </p:cNvSpPr>
          <p:nvPr>
            <p:ph type="title"/>
          </p:nvPr>
        </p:nvSpPr>
        <p:spPr/>
        <p:txBody>
          <a:bodyPr/>
          <a:lstStyle/>
          <a:p>
            <a:r>
              <a:rPr lang="en-US" dirty="0"/>
              <a:t>Example of input form</a:t>
            </a:r>
          </a:p>
        </p:txBody>
      </p:sp>
      <p:pic>
        <p:nvPicPr>
          <p:cNvPr id="8" name="Content Placeholder 9">
            <a:extLst>
              <a:ext uri="{FF2B5EF4-FFF2-40B4-BE49-F238E27FC236}">
                <a16:creationId xmlns:a16="http://schemas.microsoft.com/office/drawing/2014/main" id="{2EF3A480-DB7D-4B1F-A98E-572A4DB30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198" y="1812673"/>
            <a:ext cx="4583298" cy="4395621"/>
          </a:xfrm>
          <a:prstGeom prst="rect">
            <a:avLst/>
          </a:prstGeom>
        </p:spPr>
      </p:pic>
      <p:sp>
        <p:nvSpPr>
          <p:cNvPr id="17" name="Rectangle 16">
            <a:extLst>
              <a:ext uri="{FF2B5EF4-FFF2-40B4-BE49-F238E27FC236}">
                <a16:creationId xmlns:a16="http://schemas.microsoft.com/office/drawing/2014/main" id="{C4BD907A-7988-4973-A5BC-A47ED352ED33}"/>
              </a:ext>
            </a:extLst>
          </p:cNvPr>
          <p:cNvSpPr/>
          <p:nvPr/>
        </p:nvSpPr>
        <p:spPr>
          <a:xfrm>
            <a:off x="7416198" y="5879805"/>
            <a:ext cx="2929281" cy="3284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F7C195-61E1-477C-8F43-3DDB095840E7}"/>
              </a:ext>
            </a:extLst>
          </p:cNvPr>
          <p:cNvSpPr/>
          <p:nvPr/>
        </p:nvSpPr>
        <p:spPr>
          <a:xfrm>
            <a:off x="2351499" y="2677909"/>
            <a:ext cx="4803798" cy="116786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047A0266-955F-40FD-9A0D-C6E0280833FC}"/>
              </a:ext>
            </a:extLst>
          </p:cNvPr>
          <p:cNvCxnSpPr>
            <a:cxnSpLocks/>
            <a:endCxn id="17" idx="1"/>
          </p:cNvCxnSpPr>
          <p:nvPr/>
        </p:nvCxnSpPr>
        <p:spPr>
          <a:xfrm>
            <a:off x="4775803" y="4280859"/>
            <a:ext cx="2640395" cy="1763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11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054564-9EAA-4421-A972-D706423A3359}"/>
              </a:ext>
            </a:extLst>
          </p:cNvPr>
          <p:cNvSpPr>
            <a:spLocks noGrp="1"/>
          </p:cNvSpPr>
          <p:nvPr>
            <p:ph type="title"/>
          </p:nvPr>
        </p:nvSpPr>
        <p:spPr/>
        <p:txBody>
          <a:bodyPr/>
          <a:lstStyle/>
          <a:p>
            <a:r>
              <a:rPr lang="en-US" dirty="0"/>
              <a:t>Example of input form</a:t>
            </a:r>
          </a:p>
        </p:txBody>
      </p:sp>
      <p:sp>
        <p:nvSpPr>
          <p:cNvPr id="4" name="Content Placeholder 3">
            <a:extLst>
              <a:ext uri="{FF2B5EF4-FFF2-40B4-BE49-F238E27FC236}">
                <a16:creationId xmlns:a16="http://schemas.microsoft.com/office/drawing/2014/main" id="{E7AC630F-ADDC-442A-B5AC-03417FC26FA6}"/>
              </a:ext>
            </a:extLst>
          </p:cNvPr>
          <p:cNvSpPr>
            <a:spLocks noGrp="1"/>
          </p:cNvSpPr>
          <p:nvPr>
            <p:ph sz="half" idx="1"/>
          </p:nvPr>
        </p:nvSpPr>
        <p:spPr/>
        <p:txBody>
          <a:bodyPr/>
          <a:lstStyle/>
          <a:p>
            <a:r>
              <a:rPr lang="en-US" dirty="0"/>
              <a:t>If you fill in the form as shown in the figure and click "submit" button, you will see in the address field of your browser that the following string appears at the end of the URL:</a:t>
            </a:r>
          </a:p>
          <a:p>
            <a:pPr marL="0" indent="0">
              <a:buNone/>
            </a:pPr>
            <a:endParaRPr lang="en-US" dirty="0"/>
          </a:p>
        </p:txBody>
      </p:sp>
      <p:pic>
        <p:nvPicPr>
          <p:cNvPr id="8" name="Content Placeholder 7">
            <a:extLst>
              <a:ext uri="{FF2B5EF4-FFF2-40B4-BE49-F238E27FC236}">
                <a16:creationId xmlns:a16="http://schemas.microsoft.com/office/drawing/2014/main" id="{EF3DE54D-D546-40EB-85AC-58B3F81AEB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5077" y="5371050"/>
            <a:ext cx="11167650" cy="901734"/>
          </a:xfrm>
        </p:spPr>
      </p:pic>
      <p:pic>
        <p:nvPicPr>
          <p:cNvPr id="6" name="Content Placeholder 9">
            <a:extLst>
              <a:ext uri="{FF2B5EF4-FFF2-40B4-BE49-F238E27FC236}">
                <a16:creationId xmlns:a16="http://schemas.microsoft.com/office/drawing/2014/main" id="{AA73F634-49BC-4B79-A843-76BFB7429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620" y="814611"/>
            <a:ext cx="4462107" cy="4279393"/>
          </a:xfrm>
          <a:prstGeom prst="rect">
            <a:avLst/>
          </a:prstGeom>
        </p:spPr>
      </p:pic>
    </p:spTree>
    <p:extLst>
      <p:ext uri="{BB962C8B-B14F-4D97-AF65-F5344CB8AC3E}">
        <p14:creationId xmlns:p14="http://schemas.microsoft.com/office/powerpoint/2010/main" val="207043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86EF4-7204-4721-A0B5-BBDE7FF073EB}"/>
              </a:ext>
            </a:extLst>
          </p:cNvPr>
          <p:cNvSpPr>
            <a:spLocks noGrp="1"/>
          </p:cNvSpPr>
          <p:nvPr>
            <p:ph type="title"/>
          </p:nvPr>
        </p:nvSpPr>
        <p:spPr/>
        <p:txBody>
          <a:bodyPr/>
          <a:lstStyle/>
          <a:p>
            <a:r>
              <a:rPr lang="en-US" dirty="0"/>
              <a:t>What is http protocol?</a:t>
            </a:r>
          </a:p>
        </p:txBody>
      </p:sp>
      <p:sp>
        <p:nvSpPr>
          <p:cNvPr id="5" name="Content Placeholder 4">
            <a:extLst>
              <a:ext uri="{FF2B5EF4-FFF2-40B4-BE49-F238E27FC236}">
                <a16:creationId xmlns:a16="http://schemas.microsoft.com/office/drawing/2014/main" id="{978939A8-6CF9-492F-A9CE-5492862637F9}"/>
              </a:ext>
            </a:extLst>
          </p:cNvPr>
          <p:cNvSpPr>
            <a:spLocks noGrp="1"/>
          </p:cNvSpPr>
          <p:nvPr>
            <p:ph sz="half" idx="1"/>
          </p:nvPr>
        </p:nvSpPr>
        <p:spPr/>
        <p:txBody>
          <a:bodyPr>
            <a:normAutofit/>
          </a:bodyPr>
          <a:lstStyle/>
          <a:p>
            <a:r>
              <a:rPr lang="en-US" sz="2400" b="1" dirty="0">
                <a:solidFill>
                  <a:srgbClr val="00B0F0"/>
                </a:solidFill>
              </a:rPr>
              <a:t>H</a:t>
            </a:r>
            <a:r>
              <a:rPr lang="en-US" sz="2400" dirty="0"/>
              <a:t>yper </a:t>
            </a:r>
            <a:r>
              <a:rPr lang="en-US" sz="2400" b="1" dirty="0">
                <a:solidFill>
                  <a:srgbClr val="00B0F0"/>
                </a:solidFill>
              </a:rPr>
              <a:t>T</a:t>
            </a:r>
            <a:r>
              <a:rPr lang="en-US" sz="2400" dirty="0"/>
              <a:t>ext </a:t>
            </a:r>
            <a:r>
              <a:rPr lang="en-US" sz="2400" b="1" dirty="0">
                <a:solidFill>
                  <a:srgbClr val="00B0F0"/>
                </a:solidFill>
              </a:rPr>
              <a:t>T</a:t>
            </a:r>
            <a:r>
              <a:rPr lang="en-US" sz="2400" dirty="0"/>
              <a:t>ransfer </a:t>
            </a:r>
            <a:r>
              <a:rPr lang="en-US" sz="2400" b="1" dirty="0">
                <a:solidFill>
                  <a:srgbClr val="00B0F0"/>
                </a:solidFill>
              </a:rPr>
              <a:t>P</a:t>
            </a:r>
            <a:r>
              <a:rPr lang="en-US" sz="2400" dirty="0"/>
              <a:t>rotocol</a:t>
            </a:r>
          </a:p>
          <a:p>
            <a:r>
              <a:rPr lang="en-US" sz="2400" dirty="0"/>
              <a:t>Communication between web server &amp; clients</a:t>
            </a:r>
          </a:p>
          <a:p>
            <a:r>
              <a:rPr lang="en-US" sz="2400" dirty="0"/>
              <a:t>Runs on top of TCP/IP.</a:t>
            </a:r>
          </a:p>
          <a:p>
            <a:r>
              <a:rPr lang="en-US" altLang="zh-CN" sz="2400" dirty="0"/>
              <a:t>The structure of an HTTP conversation is a simple Request/Response sequence</a:t>
            </a:r>
          </a:p>
          <a:p>
            <a:endParaRPr lang="en-US" sz="2400" dirty="0"/>
          </a:p>
        </p:txBody>
      </p:sp>
      <p:pic>
        <p:nvPicPr>
          <p:cNvPr id="7" name="Content Placeholder 6">
            <a:extLst>
              <a:ext uri="{FF2B5EF4-FFF2-40B4-BE49-F238E27FC236}">
                <a16:creationId xmlns:a16="http://schemas.microsoft.com/office/drawing/2014/main" id="{11A915AC-272F-4C6D-B259-3E8D880B30F1}"/>
              </a:ext>
            </a:extLst>
          </p:cNvPr>
          <p:cNvPicPr>
            <a:picLocks noGrp="1" noChangeAspect="1"/>
          </p:cNvPicPr>
          <p:nvPr>
            <p:ph sz="half" idx="2"/>
          </p:nvPr>
        </p:nvPicPr>
        <p:blipFill>
          <a:blip r:embed="rId3"/>
          <a:stretch>
            <a:fillRect/>
          </a:stretch>
        </p:blipFill>
        <p:spPr>
          <a:xfrm>
            <a:off x="5535969" y="2770920"/>
            <a:ext cx="6511651" cy="2745929"/>
          </a:xfrm>
          <a:prstGeom prst="rect">
            <a:avLst/>
          </a:prstGeom>
        </p:spPr>
      </p:pic>
    </p:spTree>
    <p:extLst>
      <p:ext uri="{BB962C8B-B14F-4D97-AF65-F5344CB8AC3E}">
        <p14:creationId xmlns:p14="http://schemas.microsoft.com/office/powerpoint/2010/main" val="3836437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FAB4-A02C-4E9F-8881-27385AE058C4}"/>
              </a:ext>
            </a:extLst>
          </p:cNvPr>
          <p:cNvSpPr>
            <a:spLocks noGrp="1"/>
          </p:cNvSpPr>
          <p:nvPr>
            <p:ph type="title"/>
          </p:nvPr>
        </p:nvSpPr>
        <p:spPr/>
        <p:txBody>
          <a:bodyPr/>
          <a:lstStyle/>
          <a:p>
            <a:r>
              <a:rPr lang="en-US" dirty="0"/>
              <a:t>Request / Response</a:t>
            </a:r>
          </a:p>
        </p:txBody>
      </p:sp>
      <p:sp>
        <p:nvSpPr>
          <p:cNvPr id="3" name="Content Placeholder 2">
            <a:extLst>
              <a:ext uri="{FF2B5EF4-FFF2-40B4-BE49-F238E27FC236}">
                <a16:creationId xmlns:a16="http://schemas.microsoft.com/office/drawing/2014/main" id="{59FA348A-2723-4CEA-951A-ECAC05C5284F}"/>
              </a:ext>
            </a:extLst>
          </p:cNvPr>
          <p:cNvSpPr>
            <a:spLocks noGrp="1"/>
          </p:cNvSpPr>
          <p:nvPr>
            <p:ph sz="half" idx="1"/>
          </p:nvPr>
        </p:nvSpPr>
        <p:spPr/>
        <p:txBody>
          <a:bodyPr>
            <a:normAutofit/>
          </a:bodyPr>
          <a:lstStyle/>
          <a:p>
            <a:r>
              <a:rPr lang="en-US" sz="2400" dirty="0"/>
              <a:t>Key elements of the </a:t>
            </a:r>
            <a:r>
              <a:rPr lang="en-US" sz="2400" b="1" i="1" dirty="0"/>
              <a:t>request</a:t>
            </a:r>
            <a:r>
              <a:rPr lang="en-US" sz="2400" dirty="0"/>
              <a:t> stream:</a:t>
            </a:r>
          </a:p>
          <a:p>
            <a:pPr lvl="1"/>
            <a:r>
              <a:rPr lang="en-US" sz="2200" dirty="0"/>
              <a:t>HTTP method (the action to be performed)</a:t>
            </a:r>
          </a:p>
          <a:p>
            <a:pPr lvl="1"/>
            <a:r>
              <a:rPr lang="en-US" sz="2200" dirty="0"/>
              <a:t>The page to access (a URL)</a:t>
            </a:r>
          </a:p>
          <a:p>
            <a:pPr lvl="1"/>
            <a:r>
              <a:rPr lang="en-US" sz="2200" dirty="0"/>
              <a:t>Form parameters (like arguments to method)</a:t>
            </a:r>
          </a:p>
        </p:txBody>
      </p:sp>
      <p:sp>
        <p:nvSpPr>
          <p:cNvPr id="4" name="Content Placeholder 3">
            <a:extLst>
              <a:ext uri="{FF2B5EF4-FFF2-40B4-BE49-F238E27FC236}">
                <a16:creationId xmlns:a16="http://schemas.microsoft.com/office/drawing/2014/main" id="{B00F9798-C9D4-4570-8826-E4D0802F3F13}"/>
              </a:ext>
            </a:extLst>
          </p:cNvPr>
          <p:cNvSpPr>
            <a:spLocks noGrp="1"/>
          </p:cNvSpPr>
          <p:nvPr>
            <p:ph sz="half" idx="2"/>
          </p:nvPr>
        </p:nvSpPr>
        <p:spPr/>
        <p:txBody>
          <a:bodyPr>
            <a:normAutofit/>
          </a:bodyPr>
          <a:lstStyle/>
          <a:p>
            <a:r>
              <a:rPr lang="en-US" sz="2400" dirty="0"/>
              <a:t>Key elements of the </a:t>
            </a:r>
            <a:r>
              <a:rPr lang="en-US" sz="2400" b="1" i="1" dirty="0"/>
              <a:t>response</a:t>
            </a:r>
            <a:r>
              <a:rPr lang="en-US" sz="2400" dirty="0"/>
              <a:t> stream:</a:t>
            </a:r>
          </a:p>
          <a:p>
            <a:pPr lvl="1"/>
            <a:r>
              <a:rPr lang="en-US" sz="2200" dirty="0"/>
              <a:t>A status code (for whether the request was successful)</a:t>
            </a:r>
          </a:p>
          <a:p>
            <a:pPr lvl="1"/>
            <a:r>
              <a:rPr lang="en-US" sz="2200" dirty="0"/>
              <a:t>Content-type (text, picture, HTML, etc.)</a:t>
            </a:r>
          </a:p>
          <a:p>
            <a:pPr lvl="1"/>
            <a:r>
              <a:rPr lang="en-US" sz="2200" dirty="0"/>
              <a:t>The content (the actual HTML, image, etc.) </a:t>
            </a:r>
          </a:p>
        </p:txBody>
      </p:sp>
    </p:spTree>
    <p:extLst>
      <p:ext uri="{BB962C8B-B14F-4D97-AF65-F5344CB8AC3E}">
        <p14:creationId xmlns:p14="http://schemas.microsoft.com/office/powerpoint/2010/main" val="198895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CD13-57A6-4CCB-8AAA-91B8204D34B0}"/>
              </a:ext>
            </a:extLst>
          </p:cNvPr>
          <p:cNvSpPr>
            <a:spLocks noGrp="1"/>
          </p:cNvSpPr>
          <p:nvPr>
            <p:ph type="title"/>
          </p:nvPr>
        </p:nvSpPr>
        <p:spPr/>
        <p:txBody>
          <a:bodyPr/>
          <a:lstStyle/>
          <a:p>
            <a:r>
              <a:rPr lang="en-US" dirty="0"/>
              <a:t>Parts of a URL</a:t>
            </a:r>
          </a:p>
        </p:txBody>
      </p:sp>
      <p:sp>
        <p:nvSpPr>
          <p:cNvPr id="5" name="Content Placeholder 4">
            <a:extLst>
              <a:ext uri="{FF2B5EF4-FFF2-40B4-BE49-F238E27FC236}">
                <a16:creationId xmlns:a16="http://schemas.microsoft.com/office/drawing/2014/main" id="{D7E27B66-36B3-4331-88F1-A884D3B2EA44}"/>
              </a:ext>
            </a:extLst>
          </p:cNvPr>
          <p:cNvSpPr>
            <a:spLocks noGrp="1"/>
          </p:cNvSpPr>
          <p:nvPr>
            <p:ph idx="1"/>
          </p:nvPr>
        </p:nvSpPr>
        <p:spPr/>
        <p:txBody>
          <a:bodyPr/>
          <a:lstStyle/>
          <a:p>
            <a:r>
              <a:rPr lang="en-US" dirty="0"/>
              <a:t>A web address is also called a URL (Uniform Resource Locator)</a:t>
            </a:r>
          </a:p>
          <a:p>
            <a:r>
              <a:rPr lang="en-US" dirty="0"/>
              <a:t>From a web user's view, a URL is a piece of text.</a:t>
            </a:r>
          </a:p>
          <a:p>
            <a:r>
              <a:rPr lang="en-US" dirty="0"/>
              <a:t>From a web developer's view, it 's a little bit more complicated.</a:t>
            </a:r>
          </a:p>
          <a:p>
            <a:r>
              <a:rPr lang="en-US" dirty="0"/>
              <a:t>A URL is a name for a resource</a:t>
            </a:r>
          </a:p>
        </p:txBody>
      </p:sp>
      <p:sp>
        <p:nvSpPr>
          <p:cNvPr id="6" name="TextBox 5">
            <a:extLst>
              <a:ext uri="{FF2B5EF4-FFF2-40B4-BE49-F238E27FC236}">
                <a16:creationId xmlns:a16="http://schemas.microsoft.com/office/drawing/2014/main" id="{D4BEDC02-532A-4E85-BEA4-00CBE921F04D}"/>
              </a:ext>
            </a:extLst>
          </p:cNvPr>
          <p:cNvSpPr txBox="1"/>
          <p:nvPr/>
        </p:nvSpPr>
        <p:spPr>
          <a:xfrm>
            <a:off x="830714" y="4146804"/>
            <a:ext cx="10758073" cy="769441"/>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400" dirty="0">
                <a:latin typeface="Consolas" panose="020B0609020204030204" pitchFamily="49" charset="0"/>
              </a:rPr>
              <a:t>https://en.Wikipedia.org/wiki/Fish</a:t>
            </a:r>
          </a:p>
        </p:txBody>
      </p:sp>
      <p:sp>
        <p:nvSpPr>
          <p:cNvPr id="7" name="Rectangle 6">
            <a:extLst>
              <a:ext uri="{FF2B5EF4-FFF2-40B4-BE49-F238E27FC236}">
                <a16:creationId xmlns:a16="http://schemas.microsoft.com/office/drawing/2014/main" id="{A44ABDCB-E472-4245-AC51-9E435B15DAA5}"/>
              </a:ext>
            </a:extLst>
          </p:cNvPr>
          <p:cNvSpPr/>
          <p:nvPr/>
        </p:nvSpPr>
        <p:spPr>
          <a:xfrm>
            <a:off x="830714" y="4146804"/>
            <a:ext cx="1880402" cy="769441"/>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07CD29-F024-43D2-8FBC-2687596E7825}"/>
              </a:ext>
            </a:extLst>
          </p:cNvPr>
          <p:cNvSpPr/>
          <p:nvPr/>
        </p:nvSpPr>
        <p:spPr>
          <a:xfrm>
            <a:off x="3389429" y="4174236"/>
            <a:ext cx="4968507" cy="76944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CBFB5F-3D32-4A5D-AEF7-C2CF947145CC}"/>
              </a:ext>
            </a:extLst>
          </p:cNvPr>
          <p:cNvSpPr/>
          <p:nvPr/>
        </p:nvSpPr>
        <p:spPr>
          <a:xfrm>
            <a:off x="8564985" y="4184966"/>
            <a:ext cx="2991717" cy="769441"/>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DF5F53-4B4D-4464-A622-F88F0B73F56F}"/>
              </a:ext>
            </a:extLst>
          </p:cNvPr>
          <p:cNvSpPr/>
          <p:nvPr/>
        </p:nvSpPr>
        <p:spPr>
          <a:xfrm>
            <a:off x="679228" y="4916245"/>
            <a:ext cx="2161169" cy="707886"/>
          </a:xfrm>
          <a:prstGeom prst="rect">
            <a:avLst/>
          </a:prstGeom>
          <a:noFill/>
        </p:spPr>
        <p:txBody>
          <a:bodyPr wrap="none" lIns="91440" tIns="45720" rIns="91440" bIns="45720">
            <a:spAutoFit/>
          </a:bodyPr>
          <a:lstStyle/>
          <a:p>
            <a:pPr algn="ctr"/>
            <a:r>
              <a:rPr lang="en-US" sz="4000" b="1" dirty="0">
                <a:ln w="13462">
                  <a:solidFill>
                    <a:schemeClr val="bg1"/>
                  </a:solidFill>
                  <a:prstDash val="solid"/>
                </a:ln>
                <a:solidFill>
                  <a:srgbClr val="FFC000"/>
                </a:solidFill>
                <a:effectLst>
                  <a:outerShdw dist="38100" dir="2700000" algn="bl" rotWithShape="0">
                    <a:schemeClr val="accent5"/>
                  </a:outerShdw>
                </a:effectLst>
              </a:rPr>
              <a:t>Scheme</a:t>
            </a:r>
            <a:endParaRPr lang="en-US" sz="4000" b="1" cap="none" spc="0" dirty="0">
              <a:ln w="13462">
                <a:solidFill>
                  <a:schemeClr val="bg1"/>
                </a:solidFill>
                <a:prstDash val="solid"/>
              </a:ln>
              <a:solidFill>
                <a:srgbClr val="FFC000"/>
              </a:solidFill>
              <a:effectLst>
                <a:outerShdw dist="38100" dir="2700000" algn="bl" rotWithShape="0">
                  <a:schemeClr val="accent5"/>
                </a:outerShdw>
              </a:effectLst>
            </a:endParaRPr>
          </a:p>
        </p:txBody>
      </p:sp>
      <p:sp>
        <p:nvSpPr>
          <p:cNvPr id="12" name="Rectangle 11">
            <a:extLst>
              <a:ext uri="{FF2B5EF4-FFF2-40B4-BE49-F238E27FC236}">
                <a16:creationId xmlns:a16="http://schemas.microsoft.com/office/drawing/2014/main" id="{05CE2C82-E307-440F-9EF5-EFD430D5BB6C}"/>
              </a:ext>
            </a:extLst>
          </p:cNvPr>
          <p:cNvSpPr/>
          <p:nvPr/>
        </p:nvSpPr>
        <p:spPr>
          <a:xfrm>
            <a:off x="4556025" y="4916245"/>
            <a:ext cx="2727029"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rgbClr val="00B050"/>
                </a:solidFill>
                <a:effectLst>
                  <a:outerShdw dist="38100" dir="2700000" algn="bl" rotWithShape="0">
                    <a:schemeClr val="accent5"/>
                  </a:outerShdw>
                </a:effectLst>
              </a:rPr>
              <a:t>Hostname</a:t>
            </a:r>
          </a:p>
        </p:txBody>
      </p:sp>
      <p:sp>
        <p:nvSpPr>
          <p:cNvPr id="13" name="Rectangle 12">
            <a:extLst>
              <a:ext uri="{FF2B5EF4-FFF2-40B4-BE49-F238E27FC236}">
                <a16:creationId xmlns:a16="http://schemas.microsoft.com/office/drawing/2014/main" id="{BE6C7BD8-3385-4755-A50D-77BD353DB07E}"/>
              </a:ext>
            </a:extLst>
          </p:cNvPr>
          <p:cNvSpPr/>
          <p:nvPr/>
        </p:nvSpPr>
        <p:spPr>
          <a:xfrm>
            <a:off x="9421742" y="4992569"/>
            <a:ext cx="1315040" cy="707886"/>
          </a:xfrm>
          <a:prstGeom prst="rect">
            <a:avLst/>
          </a:prstGeom>
          <a:noFill/>
        </p:spPr>
        <p:txBody>
          <a:bodyPr wrap="none" lIns="91440" tIns="45720" rIns="91440" bIns="45720">
            <a:spAutoFit/>
          </a:bodyPr>
          <a:lstStyle/>
          <a:p>
            <a:pPr algn="ctr"/>
            <a:r>
              <a:rPr lang="en-US" sz="4000" b="1" cap="none" spc="0" dirty="0">
                <a:ln w="13462">
                  <a:solidFill>
                    <a:schemeClr val="bg1"/>
                  </a:solidFill>
                  <a:prstDash val="solid"/>
                </a:ln>
                <a:solidFill>
                  <a:srgbClr val="00B0F0"/>
                </a:solidFill>
                <a:effectLst>
                  <a:outerShdw dist="38100" dir="2700000" algn="bl" rotWithShape="0">
                    <a:schemeClr val="accent5"/>
                  </a:outerShdw>
                </a:effectLst>
              </a:rPr>
              <a:t>Path</a:t>
            </a:r>
          </a:p>
        </p:txBody>
      </p:sp>
    </p:spTree>
    <p:extLst>
      <p:ext uri="{BB962C8B-B14F-4D97-AF65-F5344CB8AC3E}">
        <p14:creationId xmlns:p14="http://schemas.microsoft.com/office/powerpoint/2010/main" val="3929960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2A78-8103-46C0-9D33-7E32914EB52E}"/>
              </a:ext>
            </a:extLst>
          </p:cNvPr>
          <p:cNvSpPr>
            <a:spLocks noGrp="1"/>
          </p:cNvSpPr>
          <p:nvPr>
            <p:ph type="title"/>
          </p:nvPr>
        </p:nvSpPr>
        <p:spPr/>
        <p:txBody>
          <a:bodyPr/>
          <a:lstStyle/>
          <a:p>
            <a:r>
              <a:rPr lang="en-US" dirty="0"/>
              <a:t>Parts of a URL</a:t>
            </a:r>
          </a:p>
        </p:txBody>
      </p:sp>
      <p:sp>
        <p:nvSpPr>
          <p:cNvPr id="3" name="Content Placeholder 2">
            <a:extLst>
              <a:ext uri="{FF2B5EF4-FFF2-40B4-BE49-F238E27FC236}">
                <a16:creationId xmlns:a16="http://schemas.microsoft.com/office/drawing/2014/main" id="{2F9961DF-A65E-4EE5-96EC-73D731C54C0A}"/>
              </a:ext>
            </a:extLst>
          </p:cNvPr>
          <p:cNvSpPr>
            <a:spLocks noGrp="1"/>
          </p:cNvSpPr>
          <p:nvPr>
            <p:ph idx="1"/>
          </p:nvPr>
        </p:nvSpPr>
        <p:spPr/>
        <p:txBody>
          <a:bodyPr/>
          <a:lstStyle/>
          <a:p>
            <a:r>
              <a:rPr lang="en-US" dirty="0"/>
              <a:t>The first part of a URL is the </a:t>
            </a:r>
            <a:r>
              <a:rPr lang="en-US" b="1" dirty="0"/>
              <a:t>scheme</a:t>
            </a:r>
            <a:r>
              <a:rPr lang="en-US" dirty="0"/>
              <a:t>, which tells the client how to go about accessing the resource. </a:t>
            </a:r>
          </a:p>
          <a:p>
            <a:pPr lvl="1"/>
            <a:r>
              <a:rPr lang="en-US" dirty="0"/>
              <a:t>http, https, file, </a:t>
            </a:r>
            <a:r>
              <a:rPr lang="en-US" dirty="0" err="1"/>
              <a:t>mailto</a:t>
            </a:r>
            <a:r>
              <a:rPr lang="en-US" dirty="0"/>
              <a:t>, telnet, etc.</a:t>
            </a:r>
          </a:p>
          <a:p>
            <a:r>
              <a:rPr lang="en-US" dirty="0"/>
              <a:t>In an HTTP URL, the next thing that appears after the scheme is a </a:t>
            </a:r>
            <a:r>
              <a:rPr lang="en-US" b="1" dirty="0"/>
              <a:t>hostname</a:t>
            </a:r>
          </a:p>
          <a:p>
            <a:pPr lvl="1"/>
            <a:r>
              <a:rPr lang="en-US" dirty="0"/>
              <a:t> something like </a:t>
            </a:r>
            <a:r>
              <a:rPr lang="en-US" dirty="0">
                <a:solidFill>
                  <a:srgbClr val="00B0F0"/>
                </a:solidFill>
                <a:latin typeface="Consolas" panose="020B0609020204030204" pitchFamily="49" charset="0"/>
              </a:rPr>
              <a:t>www.udacity.com </a:t>
            </a:r>
            <a:r>
              <a:rPr lang="en-US" dirty="0"/>
              <a:t>or </a:t>
            </a:r>
            <a:r>
              <a:rPr lang="en-US" dirty="0">
                <a:solidFill>
                  <a:srgbClr val="00B0F0"/>
                </a:solidFill>
                <a:latin typeface="Consolas" panose="020B0609020204030204" pitchFamily="49" charset="0"/>
              </a:rPr>
              <a:t>localhost</a:t>
            </a:r>
            <a:r>
              <a:rPr lang="en-US" dirty="0"/>
              <a:t>. This tells the client which server to connect to.</a:t>
            </a:r>
          </a:p>
          <a:p>
            <a:r>
              <a:rPr lang="en-US" dirty="0"/>
              <a:t>In an HTTP URL , the next thing that appears is the </a:t>
            </a:r>
            <a:r>
              <a:rPr lang="en-US" b="1" dirty="0"/>
              <a:t>path</a:t>
            </a:r>
            <a:r>
              <a:rPr lang="en-US" dirty="0"/>
              <a:t>, which identifies a particular resource on a server. </a:t>
            </a:r>
          </a:p>
          <a:p>
            <a:pPr lvl="1"/>
            <a:r>
              <a:rPr lang="en-US" dirty="0"/>
              <a:t>A server can have many resources on it — such as different web pages, videos, or APIs. The path tells the server which resource the client is looking for.</a:t>
            </a:r>
          </a:p>
          <a:p>
            <a:endParaRPr lang="en-US" dirty="0"/>
          </a:p>
        </p:txBody>
      </p:sp>
    </p:spTree>
    <p:extLst>
      <p:ext uri="{BB962C8B-B14F-4D97-AF65-F5344CB8AC3E}">
        <p14:creationId xmlns:p14="http://schemas.microsoft.com/office/powerpoint/2010/main" val="47713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9B60-2369-4EDF-9FFB-D9096E1317E5}"/>
              </a:ext>
            </a:extLst>
          </p:cNvPr>
          <p:cNvSpPr>
            <a:spLocks noGrp="1"/>
          </p:cNvSpPr>
          <p:nvPr>
            <p:ph type="title"/>
          </p:nvPr>
        </p:nvSpPr>
        <p:spPr/>
        <p:txBody>
          <a:bodyPr/>
          <a:lstStyle/>
          <a:p>
            <a:r>
              <a:rPr lang="en-US" dirty="0"/>
              <a:t>Other URL parts</a:t>
            </a:r>
          </a:p>
        </p:txBody>
      </p:sp>
      <p:sp>
        <p:nvSpPr>
          <p:cNvPr id="3" name="Content Placeholder 2">
            <a:extLst>
              <a:ext uri="{FF2B5EF4-FFF2-40B4-BE49-F238E27FC236}">
                <a16:creationId xmlns:a16="http://schemas.microsoft.com/office/drawing/2014/main" id="{5ED4487E-F1A6-4D44-8191-B2AA5250ADD5}"/>
              </a:ext>
            </a:extLst>
          </p:cNvPr>
          <p:cNvSpPr>
            <a:spLocks noGrp="1"/>
          </p:cNvSpPr>
          <p:nvPr>
            <p:ph idx="1"/>
          </p:nvPr>
        </p:nvSpPr>
        <p:spPr/>
        <p:txBody>
          <a:bodyPr/>
          <a:lstStyle/>
          <a:p>
            <a:r>
              <a:rPr lang="en-US" dirty="0"/>
              <a:t>There are many other parts that can occur in a URI. Consider the difference between these two Wikipedia URLs:</a:t>
            </a:r>
          </a:p>
          <a:p>
            <a:pPr lvl="1"/>
            <a:r>
              <a:rPr lang="en-US" dirty="0">
                <a:hlinkClick r:id="rId2"/>
              </a:rPr>
              <a:t>https://en.wikipedia.org/wiki/Oxygen</a:t>
            </a:r>
            <a:r>
              <a:rPr lang="en-US" dirty="0"/>
              <a:t> </a:t>
            </a:r>
          </a:p>
          <a:p>
            <a:pPr lvl="1"/>
            <a:r>
              <a:rPr lang="en-US" dirty="0">
                <a:hlinkClick r:id="rId3"/>
              </a:rPr>
              <a:t>https://en.wikipedia.org/wiki/Oxygen#Discovery</a:t>
            </a:r>
            <a:r>
              <a:rPr lang="en-US" dirty="0"/>
              <a:t> </a:t>
            </a:r>
          </a:p>
          <a:p>
            <a:pPr lvl="1"/>
            <a:r>
              <a:rPr lang="en-US" b="1" dirty="0">
                <a:solidFill>
                  <a:srgbClr val="00B0F0"/>
                </a:solidFill>
                <a:latin typeface="Consolas" panose="020B0609020204030204" pitchFamily="49" charset="0"/>
              </a:rPr>
              <a:t>#</a:t>
            </a:r>
            <a:r>
              <a:rPr lang="en-US" dirty="0"/>
              <a:t> sign is called a fragment. The browser doesn't even send it to the web server. It lets a link point to a specific named part of a resource; in HTML pages it links to an element by </a:t>
            </a:r>
            <a:r>
              <a:rPr lang="en-US" b="1" dirty="0">
                <a:solidFill>
                  <a:srgbClr val="00B0F0"/>
                </a:solidFill>
                <a:latin typeface="Consolas" panose="020B0609020204030204" pitchFamily="49" charset="0"/>
              </a:rPr>
              <a:t>id</a:t>
            </a:r>
            <a:r>
              <a:rPr lang="en-US" dirty="0"/>
              <a:t>.</a:t>
            </a:r>
          </a:p>
          <a:p>
            <a:r>
              <a:rPr lang="en-US" dirty="0"/>
              <a:t>In contrast, consider this Google Search URL:</a:t>
            </a:r>
          </a:p>
          <a:p>
            <a:pPr lvl="1"/>
            <a:r>
              <a:rPr lang="en-US" dirty="0">
                <a:hlinkClick r:id="rId4"/>
              </a:rPr>
              <a:t>https://www.google.com/search?q=fish</a:t>
            </a:r>
            <a:r>
              <a:rPr lang="en-US" dirty="0"/>
              <a:t> </a:t>
            </a:r>
          </a:p>
          <a:p>
            <a:pPr lvl="1"/>
            <a:r>
              <a:rPr lang="en-US" dirty="0"/>
              <a:t>The </a:t>
            </a:r>
            <a:r>
              <a:rPr lang="en-US" b="1" dirty="0">
                <a:solidFill>
                  <a:srgbClr val="00B0F0"/>
                </a:solidFill>
                <a:latin typeface="Consolas" panose="020B0609020204030204" pitchFamily="49" charset="0"/>
              </a:rPr>
              <a:t>?q=fish </a:t>
            </a:r>
            <a:r>
              <a:rPr lang="en-US" dirty="0"/>
              <a:t>is a query part of the URI. This does get sent to the server.</a:t>
            </a:r>
          </a:p>
          <a:p>
            <a:pPr lvl="1"/>
            <a:endParaRPr lang="en-US" dirty="0"/>
          </a:p>
        </p:txBody>
      </p:sp>
    </p:spTree>
    <p:extLst>
      <p:ext uri="{BB962C8B-B14F-4D97-AF65-F5344CB8AC3E}">
        <p14:creationId xmlns:p14="http://schemas.microsoft.com/office/powerpoint/2010/main" val="3380204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4612-4C34-47D1-9F97-FE3BD9EDC546}"/>
              </a:ext>
            </a:extLst>
          </p:cNvPr>
          <p:cNvSpPr>
            <a:spLocks noGrp="1"/>
          </p:cNvSpPr>
          <p:nvPr>
            <p:ph type="title"/>
          </p:nvPr>
        </p:nvSpPr>
        <p:spPr/>
        <p:txBody>
          <a:bodyPr/>
          <a:lstStyle/>
          <a:p>
            <a:r>
              <a:rPr lang="en-US" dirty="0"/>
              <a:t>HTTP methods (verbs)</a:t>
            </a:r>
          </a:p>
        </p:txBody>
      </p:sp>
      <p:sp>
        <p:nvSpPr>
          <p:cNvPr id="3" name="Content Placeholder 2">
            <a:extLst>
              <a:ext uri="{FF2B5EF4-FFF2-40B4-BE49-F238E27FC236}">
                <a16:creationId xmlns:a16="http://schemas.microsoft.com/office/drawing/2014/main" id="{B3F980D3-C356-4CB1-985A-E855738C0552}"/>
              </a:ext>
            </a:extLst>
          </p:cNvPr>
          <p:cNvSpPr>
            <a:spLocks noGrp="1"/>
          </p:cNvSpPr>
          <p:nvPr>
            <p:ph idx="1"/>
          </p:nvPr>
        </p:nvSpPr>
        <p:spPr/>
        <p:txBody>
          <a:bodyPr>
            <a:normAutofit fontScale="92500" lnSpcReduction="10000"/>
          </a:bodyPr>
          <a:lstStyle/>
          <a:p>
            <a:pPr marL="0" indent="0">
              <a:buNone/>
            </a:pPr>
            <a:r>
              <a:rPr lang="en-US" sz="2400" dirty="0"/>
              <a:t>In</a:t>
            </a:r>
            <a:r>
              <a:rPr lang="en-US" sz="2800" dirty="0"/>
              <a:t> </a:t>
            </a:r>
            <a:r>
              <a:rPr lang="en-US" sz="2400" dirty="0"/>
              <a:t>any different types of HTTP request they must contain a HTTP method which tell the server what the client is asking it to do.</a:t>
            </a:r>
          </a:p>
          <a:p>
            <a:r>
              <a:rPr lang="en-US" b="1" dirty="0"/>
              <a:t>GET</a:t>
            </a:r>
          </a:p>
          <a:p>
            <a:pPr lvl="1"/>
            <a:r>
              <a:rPr lang="en-US" dirty="0"/>
              <a:t>Retrieves data from the server</a:t>
            </a:r>
          </a:p>
          <a:p>
            <a:r>
              <a:rPr lang="en-US" b="1" dirty="0"/>
              <a:t>POST</a:t>
            </a:r>
          </a:p>
          <a:p>
            <a:pPr lvl="1"/>
            <a:r>
              <a:rPr lang="en-US" dirty="0"/>
              <a:t>Submit data to the server</a:t>
            </a:r>
          </a:p>
          <a:p>
            <a:r>
              <a:rPr lang="en-US" dirty="0"/>
              <a:t>PUT</a:t>
            </a:r>
          </a:p>
          <a:p>
            <a:pPr lvl="1"/>
            <a:r>
              <a:rPr lang="en-US" dirty="0"/>
              <a:t>Update data already on the server</a:t>
            </a:r>
          </a:p>
          <a:p>
            <a:r>
              <a:rPr lang="en-US" dirty="0"/>
              <a:t>DELETE</a:t>
            </a:r>
          </a:p>
          <a:p>
            <a:pPr lvl="1"/>
            <a:r>
              <a:rPr lang="en-US" dirty="0"/>
              <a:t>Deletes data from the server </a:t>
            </a:r>
          </a:p>
          <a:p>
            <a:r>
              <a:rPr lang="en-US" dirty="0"/>
              <a:t>Other methods</a:t>
            </a:r>
          </a:p>
          <a:p>
            <a:pPr lvl="1"/>
            <a:r>
              <a:rPr lang="en-US" dirty="0">
                <a:hlinkClick r:id="rId2"/>
              </a:rPr>
              <a:t>https://developer.mozilla.org/en-US/docs/Web/HTTP/Methods</a:t>
            </a:r>
            <a:r>
              <a:rPr lang="en-US" dirty="0"/>
              <a:t> </a:t>
            </a:r>
          </a:p>
        </p:txBody>
      </p:sp>
    </p:spTree>
    <p:extLst>
      <p:ext uri="{BB962C8B-B14F-4D97-AF65-F5344CB8AC3E}">
        <p14:creationId xmlns:p14="http://schemas.microsoft.com/office/powerpoint/2010/main" val="303213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44B9-DB0E-4E97-AA94-2066699749BF}"/>
              </a:ext>
            </a:extLst>
          </p:cNvPr>
          <p:cNvSpPr>
            <a:spLocks noGrp="1"/>
          </p:cNvSpPr>
          <p:nvPr>
            <p:ph type="title"/>
          </p:nvPr>
        </p:nvSpPr>
        <p:spPr/>
        <p:txBody>
          <a:bodyPr/>
          <a:lstStyle/>
          <a:p>
            <a:r>
              <a:rPr lang="en-US" dirty="0"/>
              <a:t>HTTP Get Request</a:t>
            </a:r>
          </a:p>
        </p:txBody>
      </p:sp>
      <p:sp>
        <p:nvSpPr>
          <p:cNvPr id="5" name="Content Placeholder 4">
            <a:extLst>
              <a:ext uri="{FF2B5EF4-FFF2-40B4-BE49-F238E27FC236}">
                <a16:creationId xmlns:a16="http://schemas.microsoft.com/office/drawing/2014/main" id="{4DD9B7C9-806F-4FC8-9733-9C46AE43ABCE}"/>
              </a:ext>
            </a:extLst>
          </p:cNvPr>
          <p:cNvSpPr>
            <a:spLocks noGrp="1"/>
          </p:cNvSpPr>
          <p:nvPr>
            <p:ph sz="half" idx="1"/>
          </p:nvPr>
        </p:nvSpPr>
        <p:spPr/>
        <p:txBody>
          <a:bodyPr/>
          <a:lstStyle/>
          <a:p>
            <a:r>
              <a:rPr lang="en-US" dirty="0"/>
              <a:t>Start a demo server use </a:t>
            </a:r>
            <a:r>
              <a:rPr lang="en-US" b="1" dirty="0" err="1">
                <a:solidFill>
                  <a:srgbClr val="0070C0"/>
                </a:solidFill>
                <a:latin typeface="Consolas" panose="020B0609020204030204" pitchFamily="49" charset="0"/>
              </a:rPr>
              <a:t>http.server</a:t>
            </a:r>
            <a:endParaRPr lang="en-US" b="1" dirty="0">
              <a:solidFill>
                <a:srgbClr val="0070C0"/>
              </a:solidFill>
              <a:latin typeface="Consolas" panose="020B0609020204030204" pitchFamily="49" charset="0"/>
            </a:endParaRPr>
          </a:p>
          <a:p>
            <a:r>
              <a:rPr lang="en-US" dirty="0"/>
              <a:t>Open anther terminal and use </a:t>
            </a:r>
            <a:r>
              <a:rPr lang="en-US" b="1" dirty="0" err="1">
                <a:solidFill>
                  <a:srgbClr val="0070C0"/>
                </a:solidFill>
                <a:latin typeface="Consolas" panose="020B0609020204030204" pitchFamily="49" charset="0"/>
              </a:rPr>
              <a:t>ncat</a:t>
            </a:r>
            <a:r>
              <a:rPr lang="en-US" dirty="0"/>
              <a:t> to connect to the demo server</a:t>
            </a:r>
          </a:p>
          <a:p>
            <a:r>
              <a:rPr lang="en-US" dirty="0"/>
              <a:t>Send a request manually:</a:t>
            </a:r>
          </a:p>
          <a:p>
            <a:pPr lvl="1"/>
            <a:r>
              <a:rPr lang="en-US" dirty="0"/>
              <a:t>Type this two lines</a:t>
            </a:r>
          </a:p>
          <a:p>
            <a:pPr lvl="2"/>
            <a:r>
              <a:rPr lang="en-US" dirty="0"/>
              <a:t>GET / HTTP/1.1</a:t>
            </a:r>
          </a:p>
          <a:p>
            <a:pPr lvl="2"/>
            <a:r>
              <a:rPr lang="en-US" dirty="0"/>
              <a:t>Host: localhost</a:t>
            </a:r>
          </a:p>
          <a:p>
            <a:pPr lvl="1"/>
            <a:r>
              <a:rPr lang="en-US" dirty="0"/>
              <a:t>Press Enter twice</a:t>
            </a:r>
          </a:p>
          <a:p>
            <a:r>
              <a:rPr lang="en-US" dirty="0"/>
              <a:t>Server received the request and sent a response back</a:t>
            </a:r>
          </a:p>
          <a:p>
            <a:endParaRPr lang="en-US" dirty="0"/>
          </a:p>
          <a:p>
            <a:endParaRPr lang="en-US" dirty="0"/>
          </a:p>
        </p:txBody>
      </p:sp>
      <p:pic>
        <p:nvPicPr>
          <p:cNvPr id="8" name="Content Placeholder 7">
            <a:extLst>
              <a:ext uri="{FF2B5EF4-FFF2-40B4-BE49-F238E27FC236}">
                <a16:creationId xmlns:a16="http://schemas.microsoft.com/office/drawing/2014/main" id="{B00B94D7-CB4B-4111-BE5F-710820CF9B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273" y="573184"/>
            <a:ext cx="5390147" cy="988193"/>
          </a:xfrm>
        </p:spPr>
      </p:pic>
      <p:pic>
        <p:nvPicPr>
          <p:cNvPr id="10" name="Picture 9">
            <a:extLst>
              <a:ext uri="{FF2B5EF4-FFF2-40B4-BE49-F238E27FC236}">
                <a16:creationId xmlns:a16="http://schemas.microsoft.com/office/drawing/2014/main" id="{B444DD7A-DBB7-487E-9DB3-171E41AB9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73" y="1773328"/>
            <a:ext cx="5390147" cy="818399"/>
          </a:xfrm>
          <a:prstGeom prst="rect">
            <a:avLst/>
          </a:prstGeom>
        </p:spPr>
      </p:pic>
      <p:pic>
        <p:nvPicPr>
          <p:cNvPr id="12" name="Picture 11">
            <a:extLst>
              <a:ext uri="{FF2B5EF4-FFF2-40B4-BE49-F238E27FC236}">
                <a16:creationId xmlns:a16="http://schemas.microsoft.com/office/drawing/2014/main" id="{17004D0D-462A-4E21-B3EB-87B3FD5D6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273" y="2798942"/>
            <a:ext cx="5390147" cy="656130"/>
          </a:xfrm>
          <a:prstGeom prst="rect">
            <a:avLst/>
          </a:prstGeom>
        </p:spPr>
      </p:pic>
      <p:pic>
        <p:nvPicPr>
          <p:cNvPr id="14" name="Picture 13">
            <a:extLst>
              <a:ext uri="{FF2B5EF4-FFF2-40B4-BE49-F238E27FC236}">
                <a16:creationId xmlns:a16="http://schemas.microsoft.com/office/drawing/2014/main" id="{8214E2E4-8CDD-4C25-B99B-A4373E614A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788" y="3662287"/>
            <a:ext cx="5390148" cy="828192"/>
          </a:xfrm>
          <a:prstGeom prst="rect">
            <a:avLst/>
          </a:prstGeom>
        </p:spPr>
      </p:pic>
      <p:pic>
        <p:nvPicPr>
          <p:cNvPr id="16" name="Picture 15">
            <a:extLst>
              <a:ext uri="{FF2B5EF4-FFF2-40B4-BE49-F238E27FC236}">
                <a16:creationId xmlns:a16="http://schemas.microsoft.com/office/drawing/2014/main" id="{2FB94E72-FD99-4903-85AE-E12AC0983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174" y="4525632"/>
            <a:ext cx="3951978" cy="2180045"/>
          </a:xfrm>
          <a:prstGeom prst="rect">
            <a:avLst/>
          </a:prstGeom>
        </p:spPr>
      </p:pic>
      <p:sp>
        <p:nvSpPr>
          <p:cNvPr id="3" name="TextBox 2">
            <a:extLst>
              <a:ext uri="{FF2B5EF4-FFF2-40B4-BE49-F238E27FC236}">
                <a16:creationId xmlns:a16="http://schemas.microsoft.com/office/drawing/2014/main" id="{6BDFCF96-929B-4C39-BD5E-965D8A06DE3E}"/>
              </a:ext>
            </a:extLst>
          </p:cNvPr>
          <p:cNvSpPr txBox="1"/>
          <p:nvPr/>
        </p:nvSpPr>
        <p:spPr>
          <a:xfrm>
            <a:off x="10617333" y="1051655"/>
            <a:ext cx="920830" cy="369332"/>
          </a:xfrm>
          <a:prstGeom prst="rect">
            <a:avLst/>
          </a:prstGeom>
          <a:noFill/>
        </p:spPr>
        <p:txBody>
          <a:bodyPr wrap="none" rtlCol="0">
            <a:spAutoFit/>
          </a:bodyPr>
          <a:lstStyle/>
          <a:p>
            <a:r>
              <a:rPr lang="en-US" b="1" dirty="0">
                <a:solidFill>
                  <a:srgbClr val="C00000"/>
                </a:solidFill>
              </a:rPr>
              <a:t>server</a:t>
            </a:r>
          </a:p>
        </p:txBody>
      </p:sp>
      <p:sp>
        <p:nvSpPr>
          <p:cNvPr id="11" name="TextBox 10">
            <a:extLst>
              <a:ext uri="{FF2B5EF4-FFF2-40B4-BE49-F238E27FC236}">
                <a16:creationId xmlns:a16="http://schemas.microsoft.com/office/drawing/2014/main" id="{51225DBE-E1EB-4514-B43D-8F3B486F5752}"/>
              </a:ext>
            </a:extLst>
          </p:cNvPr>
          <p:cNvSpPr txBox="1"/>
          <p:nvPr/>
        </p:nvSpPr>
        <p:spPr>
          <a:xfrm>
            <a:off x="10483516" y="4076383"/>
            <a:ext cx="920830" cy="369332"/>
          </a:xfrm>
          <a:prstGeom prst="rect">
            <a:avLst/>
          </a:prstGeom>
          <a:noFill/>
        </p:spPr>
        <p:txBody>
          <a:bodyPr wrap="none" rtlCol="0">
            <a:spAutoFit/>
          </a:bodyPr>
          <a:lstStyle/>
          <a:p>
            <a:r>
              <a:rPr lang="en-US" b="1" dirty="0">
                <a:solidFill>
                  <a:srgbClr val="C00000"/>
                </a:solidFill>
              </a:rPr>
              <a:t>server</a:t>
            </a:r>
          </a:p>
        </p:txBody>
      </p:sp>
      <p:sp>
        <p:nvSpPr>
          <p:cNvPr id="13" name="TextBox 12">
            <a:extLst>
              <a:ext uri="{FF2B5EF4-FFF2-40B4-BE49-F238E27FC236}">
                <a16:creationId xmlns:a16="http://schemas.microsoft.com/office/drawing/2014/main" id="{FA9D543C-9CC4-4888-ADE4-AB1E280CC96D}"/>
              </a:ext>
            </a:extLst>
          </p:cNvPr>
          <p:cNvSpPr txBox="1"/>
          <p:nvPr/>
        </p:nvSpPr>
        <p:spPr>
          <a:xfrm>
            <a:off x="10706140" y="2182527"/>
            <a:ext cx="832023" cy="369332"/>
          </a:xfrm>
          <a:prstGeom prst="rect">
            <a:avLst/>
          </a:prstGeom>
          <a:noFill/>
        </p:spPr>
        <p:txBody>
          <a:bodyPr wrap="none" rtlCol="0">
            <a:spAutoFit/>
          </a:bodyPr>
          <a:lstStyle/>
          <a:p>
            <a:r>
              <a:rPr lang="en-US" b="1" dirty="0">
                <a:solidFill>
                  <a:srgbClr val="0070C0"/>
                </a:solidFill>
              </a:rPr>
              <a:t>client</a:t>
            </a:r>
          </a:p>
        </p:txBody>
      </p:sp>
      <p:sp>
        <p:nvSpPr>
          <p:cNvPr id="15" name="TextBox 14">
            <a:extLst>
              <a:ext uri="{FF2B5EF4-FFF2-40B4-BE49-F238E27FC236}">
                <a16:creationId xmlns:a16="http://schemas.microsoft.com/office/drawing/2014/main" id="{3A5C2103-126C-46BA-8F68-651E64561559}"/>
              </a:ext>
            </a:extLst>
          </p:cNvPr>
          <p:cNvSpPr txBox="1"/>
          <p:nvPr/>
        </p:nvSpPr>
        <p:spPr>
          <a:xfrm>
            <a:off x="10706139" y="3085740"/>
            <a:ext cx="832023" cy="369332"/>
          </a:xfrm>
          <a:prstGeom prst="rect">
            <a:avLst/>
          </a:prstGeom>
          <a:noFill/>
        </p:spPr>
        <p:txBody>
          <a:bodyPr wrap="none" rtlCol="0">
            <a:spAutoFit/>
          </a:bodyPr>
          <a:lstStyle/>
          <a:p>
            <a:r>
              <a:rPr lang="en-US" b="1" dirty="0">
                <a:solidFill>
                  <a:srgbClr val="0070C0"/>
                </a:solidFill>
              </a:rPr>
              <a:t>client</a:t>
            </a:r>
          </a:p>
        </p:txBody>
      </p:sp>
      <p:sp>
        <p:nvSpPr>
          <p:cNvPr id="17" name="TextBox 16">
            <a:extLst>
              <a:ext uri="{FF2B5EF4-FFF2-40B4-BE49-F238E27FC236}">
                <a16:creationId xmlns:a16="http://schemas.microsoft.com/office/drawing/2014/main" id="{80B0B552-24A4-4E92-8CFB-264C5E04F0BA}"/>
              </a:ext>
            </a:extLst>
          </p:cNvPr>
          <p:cNvSpPr txBox="1"/>
          <p:nvPr/>
        </p:nvSpPr>
        <p:spPr>
          <a:xfrm>
            <a:off x="10120603" y="4898038"/>
            <a:ext cx="832023" cy="369332"/>
          </a:xfrm>
          <a:prstGeom prst="rect">
            <a:avLst/>
          </a:prstGeom>
          <a:noFill/>
        </p:spPr>
        <p:txBody>
          <a:bodyPr wrap="none" rtlCol="0">
            <a:spAutoFit/>
          </a:bodyPr>
          <a:lstStyle/>
          <a:p>
            <a:r>
              <a:rPr lang="en-US" b="1" dirty="0">
                <a:solidFill>
                  <a:srgbClr val="0070C0"/>
                </a:solidFill>
              </a:rPr>
              <a:t>client</a:t>
            </a:r>
          </a:p>
        </p:txBody>
      </p:sp>
    </p:spTree>
    <p:extLst>
      <p:ext uri="{BB962C8B-B14F-4D97-AF65-F5344CB8AC3E}">
        <p14:creationId xmlns:p14="http://schemas.microsoft.com/office/powerpoint/2010/main" val="303185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44B9-DB0E-4E97-AA94-2066699749BF}"/>
              </a:ext>
            </a:extLst>
          </p:cNvPr>
          <p:cNvSpPr>
            <a:spLocks noGrp="1"/>
          </p:cNvSpPr>
          <p:nvPr>
            <p:ph type="title"/>
          </p:nvPr>
        </p:nvSpPr>
        <p:spPr/>
        <p:txBody>
          <a:bodyPr/>
          <a:lstStyle/>
          <a:p>
            <a:r>
              <a:rPr lang="en-US" dirty="0"/>
              <a:t>HTTP Request</a:t>
            </a:r>
          </a:p>
        </p:txBody>
      </p:sp>
      <p:sp>
        <p:nvSpPr>
          <p:cNvPr id="5" name="Content Placeholder 4">
            <a:extLst>
              <a:ext uri="{FF2B5EF4-FFF2-40B4-BE49-F238E27FC236}">
                <a16:creationId xmlns:a16="http://schemas.microsoft.com/office/drawing/2014/main" id="{4DD9B7C9-806F-4FC8-9733-9C46AE43ABCE}"/>
              </a:ext>
            </a:extLst>
          </p:cNvPr>
          <p:cNvSpPr>
            <a:spLocks noGrp="1"/>
          </p:cNvSpPr>
          <p:nvPr>
            <p:ph sz="half" idx="1"/>
          </p:nvPr>
        </p:nvSpPr>
        <p:spPr/>
        <p:txBody>
          <a:bodyPr/>
          <a:lstStyle/>
          <a:p>
            <a:r>
              <a:rPr lang="en-US" dirty="0"/>
              <a:t>Start a demo server use </a:t>
            </a:r>
            <a:r>
              <a:rPr lang="en-US" b="1" dirty="0" err="1">
                <a:solidFill>
                  <a:srgbClr val="0070C0"/>
                </a:solidFill>
                <a:latin typeface="Consolas" panose="020B0609020204030204" pitchFamily="49" charset="0"/>
              </a:rPr>
              <a:t>http.server</a:t>
            </a:r>
            <a:endParaRPr lang="en-US" b="1" dirty="0">
              <a:solidFill>
                <a:srgbClr val="0070C0"/>
              </a:solidFill>
              <a:latin typeface="Consolas" panose="020B0609020204030204" pitchFamily="49" charset="0"/>
            </a:endParaRPr>
          </a:p>
          <a:p>
            <a:r>
              <a:rPr lang="en-US" dirty="0"/>
              <a:t>Open anther terminal and use </a:t>
            </a:r>
            <a:r>
              <a:rPr lang="en-US" b="1" dirty="0" err="1">
                <a:solidFill>
                  <a:srgbClr val="0070C0"/>
                </a:solidFill>
                <a:latin typeface="Consolas" panose="020B0609020204030204" pitchFamily="49" charset="0"/>
              </a:rPr>
              <a:t>ncat</a:t>
            </a:r>
            <a:r>
              <a:rPr lang="en-US" dirty="0"/>
              <a:t> to connect to the demo server</a:t>
            </a:r>
          </a:p>
          <a:p>
            <a:r>
              <a:rPr lang="en-US" b="1" dirty="0"/>
              <a:t>Send a request manually:</a:t>
            </a:r>
          </a:p>
          <a:p>
            <a:pPr lvl="1"/>
            <a:r>
              <a:rPr lang="en-US" b="1" dirty="0"/>
              <a:t>Type this two lines</a:t>
            </a:r>
          </a:p>
          <a:p>
            <a:pPr lvl="2"/>
            <a:r>
              <a:rPr lang="en-US" b="1" dirty="0"/>
              <a:t>GET / HTTP/1.1</a:t>
            </a:r>
          </a:p>
          <a:p>
            <a:pPr lvl="2"/>
            <a:r>
              <a:rPr lang="en-US" b="1" dirty="0"/>
              <a:t>Host: localhost</a:t>
            </a:r>
          </a:p>
          <a:p>
            <a:pPr lvl="1"/>
            <a:r>
              <a:rPr lang="en-US" b="1" dirty="0"/>
              <a:t>Press Enter twice</a:t>
            </a:r>
          </a:p>
          <a:p>
            <a:r>
              <a:rPr lang="en-US" dirty="0"/>
              <a:t>Server received the request and sent a response back</a:t>
            </a:r>
          </a:p>
          <a:p>
            <a:endParaRPr lang="en-US" dirty="0"/>
          </a:p>
        </p:txBody>
      </p:sp>
      <p:pic>
        <p:nvPicPr>
          <p:cNvPr id="12" name="Picture 11">
            <a:extLst>
              <a:ext uri="{FF2B5EF4-FFF2-40B4-BE49-F238E27FC236}">
                <a16:creationId xmlns:a16="http://schemas.microsoft.com/office/drawing/2014/main" id="{17004D0D-462A-4E21-B3EB-87B3FD5D6848}"/>
              </a:ext>
            </a:extLst>
          </p:cNvPr>
          <p:cNvPicPr>
            <a:picLocks noChangeAspect="1"/>
          </p:cNvPicPr>
          <p:nvPr/>
        </p:nvPicPr>
        <p:blipFill rotWithShape="1">
          <a:blip r:embed="rId2">
            <a:extLst>
              <a:ext uri="{28A0092B-C50C-407E-A947-70E740481C1C}">
                <a14:useLocalDpi xmlns:a14="http://schemas.microsoft.com/office/drawing/2010/main" val="0"/>
              </a:ext>
            </a:extLst>
          </a:blip>
          <a:srcRect r="76410"/>
          <a:stretch/>
        </p:blipFill>
        <p:spPr>
          <a:xfrm>
            <a:off x="7329479" y="1591772"/>
            <a:ext cx="3560492" cy="1837228"/>
          </a:xfrm>
          <a:prstGeom prst="rect">
            <a:avLst/>
          </a:prstGeom>
        </p:spPr>
      </p:pic>
      <p:pic>
        <p:nvPicPr>
          <p:cNvPr id="11" name="Picture 10">
            <a:extLst>
              <a:ext uri="{FF2B5EF4-FFF2-40B4-BE49-F238E27FC236}">
                <a16:creationId xmlns:a16="http://schemas.microsoft.com/office/drawing/2014/main" id="{609AB49E-1B87-48EC-9A1C-93FE4C6AC674}"/>
              </a:ext>
            </a:extLst>
          </p:cNvPr>
          <p:cNvPicPr>
            <a:picLocks noChangeAspect="1"/>
          </p:cNvPicPr>
          <p:nvPr/>
        </p:nvPicPr>
        <p:blipFill rotWithShape="1">
          <a:blip r:embed="rId3">
            <a:extLst>
              <a:ext uri="{28A0092B-C50C-407E-A947-70E740481C1C}">
                <a14:useLocalDpi xmlns:a14="http://schemas.microsoft.com/office/drawing/2010/main" val="0"/>
              </a:ext>
            </a:extLst>
          </a:blip>
          <a:srcRect r="22268"/>
          <a:stretch/>
        </p:blipFill>
        <p:spPr>
          <a:xfrm>
            <a:off x="5824728" y="3792526"/>
            <a:ext cx="6296364" cy="1244571"/>
          </a:xfrm>
          <a:prstGeom prst="rect">
            <a:avLst/>
          </a:prstGeom>
        </p:spPr>
      </p:pic>
      <p:sp>
        <p:nvSpPr>
          <p:cNvPr id="6" name="Rectangle 5">
            <a:extLst>
              <a:ext uri="{FF2B5EF4-FFF2-40B4-BE49-F238E27FC236}">
                <a16:creationId xmlns:a16="http://schemas.microsoft.com/office/drawing/2014/main" id="{EDD94EA8-12D6-4B98-B3BD-6F175EF0A865}"/>
              </a:ext>
            </a:extLst>
          </p:cNvPr>
          <p:cNvSpPr/>
          <p:nvPr/>
        </p:nvSpPr>
        <p:spPr>
          <a:xfrm>
            <a:off x="7329479" y="2502568"/>
            <a:ext cx="595321" cy="3529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1029F1-7E92-4AD9-89C1-C33A8C1FA370}"/>
              </a:ext>
            </a:extLst>
          </p:cNvPr>
          <p:cNvSpPr/>
          <p:nvPr/>
        </p:nvSpPr>
        <p:spPr>
          <a:xfrm>
            <a:off x="8069180" y="2510386"/>
            <a:ext cx="368968" cy="35292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1690C8-5699-4ED6-AFB9-C78A398D71B2}"/>
              </a:ext>
            </a:extLst>
          </p:cNvPr>
          <p:cNvSpPr/>
          <p:nvPr/>
        </p:nvSpPr>
        <p:spPr>
          <a:xfrm>
            <a:off x="8502318" y="2502568"/>
            <a:ext cx="1604209" cy="360745"/>
          </a:xfrm>
          <a:prstGeom prst="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D67DC0-AE9C-48C6-97BB-A244281EC450}"/>
              </a:ext>
            </a:extLst>
          </p:cNvPr>
          <p:cNvSpPr txBox="1"/>
          <p:nvPr/>
        </p:nvSpPr>
        <p:spPr>
          <a:xfrm>
            <a:off x="5969081" y="1821103"/>
            <a:ext cx="944489" cy="646331"/>
          </a:xfrm>
          <a:prstGeom prst="rect">
            <a:avLst/>
          </a:prstGeom>
          <a:noFill/>
          <a:ln>
            <a:solidFill>
              <a:srgbClr val="C00000"/>
            </a:solidFill>
          </a:ln>
        </p:spPr>
        <p:txBody>
          <a:bodyPr wrap="none" rtlCol="0">
            <a:spAutoFit/>
          </a:bodyPr>
          <a:lstStyle/>
          <a:p>
            <a:pPr algn="ctr"/>
            <a:r>
              <a:rPr lang="en-US" b="1" dirty="0">
                <a:solidFill>
                  <a:schemeClr val="accent1">
                    <a:lumMod val="75000"/>
                  </a:schemeClr>
                </a:solidFill>
                <a:latin typeface="Consolas" panose="020B0609020204030204" pitchFamily="49" charset="0"/>
              </a:rPr>
              <a:t>HTTP</a:t>
            </a:r>
          </a:p>
          <a:p>
            <a:pPr algn="ctr"/>
            <a:r>
              <a:rPr lang="en-US" b="1" dirty="0">
                <a:solidFill>
                  <a:schemeClr val="accent1">
                    <a:lumMod val="75000"/>
                  </a:schemeClr>
                </a:solidFill>
                <a:latin typeface="Consolas" panose="020B0609020204030204" pitchFamily="49" charset="0"/>
              </a:rPr>
              <a:t>Method</a:t>
            </a:r>
          </a:p>
        </p:txBody>
      </p:sp>
      <p:sp>
        <p:nvSpPr>
          <p:cNvPr id="17" name="TextBox 16">
            <a:extLst>
              <a:ext uri="{FF2B5EF4-FFF2-40B4-BE49-F238E27FC236}">
                <a16:creationId xmlns:a16="http://schemas.microsoft.com/office/drawing/2014/main" id="{0F64498E-AB4F-456E-85B7-7470CEFDC654}"/>
              </a:ext>
            </a:extLst>
          </p:cNvPr>
          <p:cNvSpPr txBox="1"/>
          <p:nvPr/>
        </p:nvSpPr>
        <p:spPr>
          <a:xfrm>
            <a:off x="6021666" y="3021639"/>
            <a:ext cx="691215" cy="369332"/>
          </a:xfrm>
          <a:prstGeom prst="rect">
            <a:avLst/>
          </a:prstGeom>
          <a:noFill/>
          <a:ln>
            <a:solidFill>
              <a:srgbClr val="FFC000"/>
            </a:solidFill>
          </a:ln>
        </p:spPr>
        <p:txBody>
          <a:bodyPr wrap="none" rtlCol="0">
            <a:spAutoFit/>
          </a:bodyPr>
          <a:lstStyle/>
          <a:p>
            <a:pPr algn="ctr"/>
            <a:r>
              <a:rPr lang="en-US" b="1" dirty="0">
                <a:solidFill>
                  <a:srgbClr val="FFC000"/>
                </a:solidFill>
                <a:latin typeface="Consolas" panose="020B0609020204030204" pitchFamily="49" charset="0"/>
              </a:rPr>
              <a:t>Path</a:t>
            </a:r>
          </a:p>
        </p:txBody>
      </p:sp>
      <p:sp>
        <p:nvSpPr>
          <p:cNvPr id="18" name="TextBox 17">
            <a:extLst>
              <a:ext uri="{FF2B5EF4-FFF2-40B4-BE49-F238E27FC236}">
                <a16:creationId xmlns:a16="http://schemas.microsoft.com/office/drawing/2014/main" id="{6D8BA8CB-5FCD-4A7A-8D24-D40B6D5A8DF8}"/>
              </a:ext>
            </a:extLst>
          </p:cNvPr>
          <p:cNvSpPr txBox="1"/>
          <p:nvPr/>
        </p:nvSpPr>
        <p:spPr>
          <a:xfrm>
            <a:off x="10945277" y="2021879"/>
            <a:ext cx="1197764" cy="646331"/>
          </a:xfrm>
          <a:prstGeom prst="rect">
            <a:avLst/>
          </a:prstGeom>
          <a:noFill/>
          <a:ln>
            <a:solidFill>
              <a:srgbClr val="00B050"/>
            </a:solidFill>
          </a:ln>
        </p:spPr>
        <p:txBody>
          <a:bodyPr wrap="none" rtlCol="0">
            <a:spAutoFit/>
          </a:bodyPr>
          <a:lstStyle/>
          <a:p>
            <a:pPr algn="ctr"/>
            <a:r>
              <a:rPr lang="en-US" b="1" dirty="0">
                <a:solidFill>
                  <a:srgbClr val="00B050"/>
                </a:solidFill>
                <a:latin typeface="Consolas" panose="020B0609020204030204" pitchFamily="49" charset="0"/>
              </a:rPr>
              <a:t>Protocol</a:t>
            </a:r>
          </a:p>
          <a:p>
            <a:pPr algn="ctr"/>
            <a:r>
              <a:rPr lang="en-US" b="1" dirty="0">
                <a:solidFill>
                  <a:srgbClr val="00B050"/>
                </a:solidFill>
                <a:latin typeface="Consolas" panose="020B0609020204030204" pitchFamily="49" charset="0"/>
              </a:rPr>
              <a:t>Version</a:t>
            </a:r>
          </a:p>
        </p:txBody>
      </p:sp>
      <p:cxnSp>
        <p:nvCxnSpPr>
          <p:cNvPr id="19" name="Straight Arrow Connector 18">
            <a:extLst>
              <a:ext uri="{FF2B5EF4-FFF2-40B4-BE49-F238E27FC236}">
                <a16:creationId xmlns:a16="http://schemas.microsoft.com/office/drawing/2014/main" id="{3259AC0A-EB0E-4276-B74D-2DE25D6F1274}"/>
              </a:ext>
            </a:extLst>
          </p:cNvPr>
          <p:cNvCxnSpPr>
            <a:stCxn id="7" idx="3"/>
            <a:endCxn id="6" idx="1"/>
          </p:cNvCxnSpPr>
          <p:nvPr/>
        </p:nvCxnSpPr>
        <p:spPr>
          <a:xfrm>
            <a:off x="6913570" y="2144269"/>
            <a:ext cx="415909" cy="53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53CDA1-0CC9-41AC-B43F-42E13B67AE13}"/>
              </a:ext>
            </a:extLst>
          </p:cNvPr>
          <p:cNvCxnSpPr>
            <a:cxnSpLocks/>
            <a:stCxn id="17" idx="3"/>
            <a:endCxn id="13" idx="2"/>
          </p:cNvCxnSpPr>
          <p:nvPr/>
        </p:nvCxnSpPr>
        <p:spPr>
          <a:xfrm flipV="1">
            <a:off x="6712881" y="2863313"/>
            <a:ext cx="1540783" cy="34299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12D419A-F15F-48DD-9F34-B4D087B6DFC9}"/>
              </a:ext>
            </a:extLst>
          </p:cNvPr>
          <p:cNvCxnSpPr>
            <a:cxnSpLocks/>
            <a:stCxn id="18" idx="1"/>
            <a:endCxn id="15" idx="3"/>
          </p:cNvCxnSpPr>
          <p:nvPr/>
        </p:nvCxnSpPr>
        <p:spPr>
          <a:xfrm flipH="1">
            <a:off x="10106527" y="2345045"/>
            <a:ext cx="838750" cy="3378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EB69A2-9AA1-4D42-B152-776CCB29E4D9}"/>
              </a:ext>
            </a:extLst>
          </p:cNvPr>
          <p:cNvSpPr txBox="1"/>
          <p:nvPr/>
        </p:nvSpPr>
        <p:spPr>
          <a:xfrm>
            <a:off x="11014830" y="4667765"/>
            <a:ext cx="920830" cy="369332"/>
          </a:xfrm>
          <a:prstGeom prst="rect">
            <a:avLst/>
          </a:prstGeom>
          <a:noFill/>
        </p:spPr>
        <p:txBody>
          <a:bodyPr wrap="none" rtlCol="0">
            <a:spAutoFit/>
          </a:bodyPr>
          <a:lstStyle/>
          <a:p>
            <a:r>
              <a:rPr lang="en-US" b="1" dirty="0">
                <a:solidFill>
                  <a:srgbClr val="C00000"/>
                </a:solidFill>
              </a:rPr>
              <a:t>server</a:t>
            </a:r>
          </a:p>
        </p:txBody>
      </p:sp>
      <p:sp>
        <p:nvSpPr>
          <p:cNvPr id="27" name="TextBox 26">
            <a:extLst>
              <a:ext uri="{FF2B5EF4-FFF2-40B4-BE49-F238E27FC236}">
                <a16:creationId xmlns:a16="http://schemas.microsoft.com/office/drawing/2014/main" id="{8FF08A38-1AD0-40AA-90EE-49702891F955}"/>
              </a:ext>
            </a:extLst>
          </p:cNvPr>
          <p:cNvSpPr txBox="1"/>
          <p:nvPr/>
        </p:nvSpPr>
        <p:spPr>
          <a:xfrm>
            <a:off x="8069180" y="1190617"/>
            <a:ext cx="2507418" cy="369332"/>
          </a:xfrm>
          <a:prstGeom prst="rect">
            <a:avLst/>
          </a:prstGeom>
          <a:noFill/>
        </p:spPr>
        <p:txBody>
          <a:bodyPr wrap="none" rtlCol="0">
            <a:spAutoFit/>
          </a:bodyPr>
          <a:lstStyle/>
          <a:p>
            <a:r>
              <a:rPr lang="en-US" dirty="0"/>
              <a:t>HTTP Request Header</a:t>
            </a:r>
          </a:p>
        </p:txBody>
      </p:sp>
    </p:spTree>
    <p:extLst>
      <p:ext uri="{BB962C8B-B14F-4D97-AF65-F5344CB8AC3E}">
        <p14:creationId xmlns:p14="http://schemas.microsoft.com/office/powerpoint/2010/main" val="412577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10159-F227-4E92-8A3C-0B5EDAFB03B1}"/>
              </a:ext>
            </a:extLst>
          </p:cNvPr>
          <p:cNvSpPr>
            <a:spLocks noGrp="1"/>
          </p:cNvSpPr>
          <p:nvPr>
            <p:ph type="title"/>
          </p:nvPr>
        </p:nvSpPr>
        <p:spPr/>
        <p:txBody>
          <a:bodyPr/>
          <a:lstStyle/>
          <a:p>
            <a:r>
              <a:rPr lang="en-US" dirty="0"/>
              <a:t>Web APP architecture</a:t>
            </a:r>
          </a:p>
        </p:txBody>
      </p:sp>
      <p:sp>
        <p:nvSpPr>
          <p:cNvPr id="5" name="Text Placeholder 4">
            <a:extLst>
              <a:ext uri="{FF2B5EF4-FFF2-40B4-BE49-F238E27FC236}">
                <a16:creationId xmlns:a16="http://schemas.microsoft.com/office/drawing/2014/main" id="{D6B8CB6E-3D29-4035-9096-BB0495CC3F59}"/>
              </a:ext>
            </a:extLst>
          </p:cNvPr>
          <p:cNvSpPr>
            <a:spLocks noGrp="1"/>
          </p:cNvSpPr>
          <p:nvPr>
            <p:ph type="body" idx="1"/>
          </p:nvPr>
        </p:nvSpPr>
        <p:spPr/>
        <p:txBody>
          <a:bodyPr>
            <a:normAutofit/>
          </a:bodyPr>
          <a:lstStyle/>
          <a:p>
            <a:r>
              <a:rPr lang="en-US" sz="2800" dirty="0"/>
              <a:t>HTML &amp; H</a:t>
            </a:r>
            <a:r>
              <a:rPr lang="en-US" altLang="zh-CN" sz="2800" dirty="0"/>
              <a:t>TTP protocol</a:t>
            </a:r>
            <a:endParaRPr lang="en-US" sz="2800" dirty="0"/>
          </a:p>
        </p:txBody>
      </p:sp>
    </p:spTree>
    <p:extLst>
      <p:ext uri="{BB962C8B-B14F-4D97-AF65-F5344CB8AC3E}">
        <p14:creationId xmlns:p14="http://schemas.microsoft.com/office/powerpoint/2010/main" val="179249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44B9-DB0E-4E97-AA94-2066699749BF}"/>
              </a:ext>
            </a:extLst>
          </p:cNvPr>
          <p:cNvSpPr>
            <a:spLocks noGrp="1"/>
          </p:cNvSpPr>
          <p:nvPr>
            <p:ph type="title"/>
          </p:nvPr>
        </p:nvSpPr>
        <p:spPr/>
        <p:txBody>
          <a:bodyPr/>
          <a:lstStyle/>
          <a:p>
            <a:r>
              <a:rPr lang="en-US" dirty="0"/>
              <a:t>HTTP Response</a:t>
            </a:r>
          </a:p>
        </p:txBody>
      </p:sp>
      <p:sp>
        <p:nvSpPr>
          <p:cNvPr id="5" name="Content Placeholder 4">
            <a:extLst>
              <a:ext uri="{FF2B5EF4-FFF2-40B4-BE49-F238E27FC236}">
                <a16:creationId xmlns:a16="http://schemas.microsoft.com/office/drawing/2014/main" id="{4DD9B7C9-806F-4FC8-9733-9C46AE43ABCE}"/>
              </a:ext>
            </a:extLst>
          </p:cNvPr>
          <p:cNvSpPr>
            <a:spLocks noGrp="1"/>
          </p:cNvSpPr>
          <p:nvPr>
            <p:ph sz="half" idx="1"/>
          </p:nvPr>
        </p:nvSpPr>
        <p:spPr/>
        <p:txBody>
          <a:bodyPr>
            <a:normAutofit fontScale="85000" lnSpcReduction="20000"/>
          </a:bodyPr>
          <a:lstStyle/>
          <a:p>
            <a:r>
              <a:rPr lang="en-US" b="1" dirty="0"/>
              <a:t>Server received the request and sent a response back</a:t>
            </a:r>
          </a:p>
          <a:p>
            <a:r>
              <a:rPr lang="en-US" dirty="0"/>
              <a:t>The HTTP response is made up of three parts:</a:t>
            </a:r>
          </a:p>
          <a:p>
            <a:pPr lvl="1"/>
            <a:r>
              <a:rPr lang="en-US" dirty="0"/>
              <a:t> the status line</a:t>
            </a:r>
          </a:p>
          <a:p>
            <a:pPr lvl="2"/>
            <a:r>
              <a:rPr lang="en-US" altLang="zh-CN" b="1" dirty="0">
                <a:solidFill>
                  <a:srgbClr val="00B0F0"/>
                </a:solidFill>
                <a:latin typeface="Consolas" panose="020B0609020204030204" pitchFamily="49" charset="0"/>
              </a:rPr>
              <a:t>HTTP/1.0</a:t>
            </a:r>
            <a:r>
              <a:rPr lang="zh-CN" altLang="en-US" b="1" dirty="0">
                <a:solidFill>
                  <a:srgbClr val="00B0F0"/>
                </a:solidFill>
                <a:latin typeface="Consolas" panose="020B0609020204030204" pitchFamily="49" charset="0"/>
              </a:rPr>
              <a:t> </a:t>
            </a:r>
            <a:r>
              <a:rPr lang="en-US" altLang="zh-CN" b="1" dirty="0">
                <a:solidFill>
                  <a:srgbClr val="00B0F0"/>
                </a:solidFill>
                <a:latin typeface="Consolas" panose="020B0609020204030204" pitchFamily="49" charset="0"/>
              </a:rPr>
              <a:t>200</a:t>
            </a:r>
            <a:r>
              <a:rPr lang="zh-CN" altLang="en-US" b="1" dirty="0">
                <a:solidFill>
                  <a:srgbClr val="00B0F0"/>
                </a:solidFill>
                <a:latin typeface="Consolas" panose="020B0609020204030204" pitchFamily="49" charset="0"/>
              </a:rPr>
              <a:t> </a:t>
            </a:r>
            <a:r>
              <a:rPr lang="en-US" altLang="zh-CN" b="1" dirty="0">
                <a:solidFill>
                  <a:srgbClr val="00B0F0"/>
                </a:solidFill>
                <a:latin typeface="Consolas" panose="020B0609020204030204" pitchFamily="49" charset="0"/>
              </a:rPr>
              <a:t>OK</a:t>
            </a:r>
            <a:endParaRPr lang="en-US" b="1" dirty="0">
              <a:solidFill>
                <a:srgbClr val="00B0F0"/>
              </a:solidFill>
              <a:latin typeface="Consolas" panose="020B0609020204030204" pitchFamily="49" charset="0"/>
            </a:endParaRPr>
          </a:p>
          <a:p>
            <a:pPr lvl="1"/>
            <a:r>
              <a:rPr lang="en-US" dirty="0"/>
              <a:t>some headers</a:t>
            </a:r>
          </a:p>
          <a:p>
            <a:pPr lvl="1"/>
            <a:r>
              <a:rPr lang="en-US" dirty="0"/>
              <a:t>and a response body.</a:t>
            </a:r>
          </a:p>
          <a:p>
            <a:endParaRPr lang="en-US" dirty="0"/>
          </a:p>
          <a:p>
            <a:r>
              <a:rPr lang="en-US" dirty="0"/>
              <a:t>Status Codes</a:t>
            </a:r>
          </a:p>
          <a:p>
            <a:pPr lvl="1"/>
            <a:r>
              <a:rPr lang="en-US" dirty="0"/>
              <a:t>1xx – informational</a:t>
            </a:r>
          </a:p>
          <a:p>
            <a:pPr lvl="1"/>
            <a:r>
              <a:rPr lang="en-US" dirty="0"/>
              <a:t>2xx – Success!</a:t>
            </a:r>
          </a:p>
          <a:p>
            <a:pPr lvl="1"/>
            <a:r>
              <a:rPr lang="en-US" dirty="0"/>
              <a:t>3xx – Redirection</a:t>
            </a:r>
          </a:p>
          <a:p>
            <a:pPr lvl="1"/>
            <a:r>
              <a:rPr lang="en-US" dirty="0"/>
              <a:t>4xx – Client error</a:t>
            </a:r>
          </a:p>
          <a:p>
            <a:pPr lvl="1"/>
            <a:r>
              <a:rPr lang="en-US" dirty="0"/>
              <a:t>5xx – Server error</a:t>
            </a:r>
          </a:p>
        </p:txBody>
      </p:sp>
      <p:sp>
        <p:nvSpPr>
          <p:cNvPr id="17" name="TextBox 16">
            <a:extLst>
              <a:ext uri="{FF2B5EF4-FFF2-40B4-BE49-F238E27FC236}">
                <a16:creationId xmlns:a16="http://schemas.microsoft.com/office/drawing/2014/main" id="{80B0B552-24A4-4E92-8CFB-264C5E04F0BA}"/>
              </a:ext>
            </a:extLst>
          </p:cNvPr>
          <p:cNvSpPr txBox="1"/>
          <p:nvPr/>
        </p:nvSpPr>
        <p:spPr>
          <a:xfrm>
            <a:off x="3447288" y="4712769"/>
            <a:ext cx="1972015" cy="369332"/>
          </a:xfrm>
          <a:prstGeom prst="rect">
            <a:avLst/>
          </a:prstGeom>
          <a:noFill/>
          <a:ln>
            <a:solidFill>
              <a:srgbClr val="0070C0"/>
            </a:solidFill>
          </a:ln>
        </p:spPr>
        <p:txBody>
          <a:bodyPr wrap="none" rtlCol="0">
            <a:spAutoFit/>
          </a:bodyPr>
          <a:lstStyle/>
          <a:p>
            <a:r>
              <a:rPr lang="en-US" b="1" dirty="0">
                <a:solidFill>
                  <a:srgbClr val="0070C0"/>
                </a:solidFill>
              </a:rPr>
              <a:t>HTTP Response</a:t>
            </a:r>
          </a:p>
        </p:txBody>
      </p:sp>
      <p:pic>
        <p:nvPicPr>
          <p:cNvPr id="20" name="Picture 19">
            <a:extLst>
              <a:ext uri="{FF2B5EF4-FFF2-40B4-BE49-F238E27FC236}">
                <a16:creationId xmlns:a16="http://schemas.microsoft.com/office/drawing/2014/main" id="{81A84803-42E8-4BEC-B03C-C8CBA2873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11179"/>
            <a:ext cx="5925789" cy="5162189"/>
          </a:xfrm>
          <a:prstGeom prst="rect">
            <a:avLst/>
          </a:prstGeom>
        </p:spPr>
      </p:pic>
      <p:sp>
        <p:nvSpPr>
          <p:cNvPr id="21" name="Rectangle 20">
            <a:extLst>
              <a:ext uri="{FF2B5EF4-FFF2-40B4-BE49-F238E27FC236}">
                <a16:creationId xmlns:a16="http://schemas.microsoft.com/office/drawing/2014/main" id="{7B05D53E-49E0-485E-8695-A937E717A2C1}"/>
              </a:ext>
            </a:extLst>
          </p:cNvPr>
          <p:cNvSpPr/>
          <p:nvPr/>
        </p:nvSpPr>
        <p:spPr>
          <a:xfrm>
            <a:off x="6096000" y="1917700"/>
            <a:ext cx="2486526" cy="440489"/>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F65EEA8-251D-4EDE-B399-D79D4AA5F339}"/>
              </a:ext>
            </a:extLst>
          </p:cNvPr>
          <p:cNvSpPr/>
          <p:nvPr/>
        </p:nvSpPr>
        <p:spPr>
          <a:xfrm>
            <a:off x="6096000" y="1796716"/>
            <a:ext cx="5925789" cy="4576652"/>
          </a:xfrm>
          <a:prstGeom prst="rect">
            <a:avLst/>
          </a:prstGeom>
          <a:noFill/>
          <a:ln w="2857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039723F-8046-466C-85FC-3234DDAD0E32}"/>
              </a:ext>
            </a:extLst>
          </p:cNvPr>
          <p:cNvCxnSpPr>
            <a:stCxn id="17" idx="3"/>
            <a:endCxn id="22" idx="1"/>
          </p:cNvCxnSpPr>
          <p:nvPr/>
        </p:nvCxnSpPr>
        <p:spPr>
          <a:xfrm flipV="1">
            <a:off x="5419303" y="4085042"/>
            <a:ext cx="676697" cy="8123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579115-093D-443F-AAFA-D92207707C2F}"/>
              </a:ext>
            </a:extLst>
          </p:cNvPr>
          <p:cNvSpPr txBox="1"/>
          <p:nvPr/>
        </p:nvSpPr>
        <p:spPr>
          <a:xfrm>
            <a:off x="8807830" y="1892786"/>
            <a:ext cx="2693366" cy="369332"/>
          </a:xfrm>
          <a:prstGeom prst="rect">
            <a:avLst/>
          </a:prstGeom>
          <a:noFill/>
          <a:ln>
            <a:solidFill>
              <a:srgbClr val="C00000"/>
            </a:solidFill>
          </a:ln>
        </p:spPr>
        <p:txBody>
          <a:bodyPr wrap="none" rtlCol="0">
            <a:spAutoFit/>
          </a:bodyPr>
          <a:lstStyle/>
          <a:p>
            <a:r>
              <a:rPr lang="en-US" b="1" dirty="0">
                <a:solidFill>
                  <a:srgbClr val="C00000"/>
                </a:solidFill>
              </a:rPr>
              <a:t>Http Response Header</a:t>
            </a:r>
          </a:p>
        </p:txBody>
      </p:sp>
      <p:sp>
        <p:nvSpPr>
          <p:cNvPr id="28" name="TextBox 27">
            <a:extLst>
              <a:ext uri="{FF2B5EF4-FFF2-40B4-BE49-F238E27FC236}">
                <a16:creationId xmlns:a16="http://schemas.microsoft.com/office/drawing/2014/main" id="{3709F0BA-B658-43FB-B84D-265AB763F5DD}"/>
              </a:ext>
            </a:extLst>
          </p:cNvPr>
          <p:cNvSpPr txBox="1"/>
          <p:nvPr/>
        </p:nvSpPr>
        <p:spPr>
          <a:xfrm>
            <a:off x="7274673" y="599070"/>
            <a:ext cx="1361270" cy="369332"/>
          </a:xfrm>
          <a:prstGeom prst="rect">
            <a:avLst/>
          </a:prstGeom>
          <a:noFill/>
          <a:ln>
            <a:solidFill>
              <a:srgbClr val="FFC000"/>
            </a:solidFill>
          </a:ln>
        </p:spPr>
        <p:txBody>
          <a:bodyPr wrap="none" rtlCol="0">
            <a:spAutoFit/>
          </a:bodyPr>
          <a:lstStyle/>
          <a:p>
            <a:r>
              <a:rPr lang="en-US" b="1" dirty="0">
                <a:solidFill>
                  <a:srgbClr val="FFC000"/>
                </a:solidFill>
              </a:rPr>
              <a:t>Status</a:t>
            </a:r>
            <a:r>
              <a:rPr lang="en-US" b="1" dirty="0">
                <a:solidFill>
                  <a:srgbClr val="C00000"/>
                </a:solidFill>
              </a:rPr>
              <a:t> </a:t>
            </a:r>
            <a:r>
              <a:rPr lang="en-US" b="1" dirty="0">
                <a:solidFill>
                  <a:srgbClr val="FFC000"/>
                </a:solidFill>
              </a:rPr>
              <a:t>line</a:t>
            </a:r>
          </a:p>
        </p:txBody>
      </p:sp>
      <p:cxnSp>
        <p:nvCxnSpPr>
          <p:cNvPr id="29" name="Straight Arrow Connector 28">
            <a:extLst>
              <a:ext uri="{FF2B5EF4-FFF2-40B4-BE49-F238E27FC236}">
                <a16:creationId xmlns:a16="http://schemas.microsoft.com/office/drawing/2014/main" id="{02C26E16-4571-4655-A319-CAEEE4D2B1EB}"/>
              </a:ext>
            </a:extLst>
          </p:cNvPr>
          <p:cNvCxnSpPr>
            <a:cxnSpLocks/>
            <a:stCxn id="28" idx="2"/>
          </p:cNvCxnSpPr>
          <p:nvPr/>
        </p:nvCxnSpPr>
        <p:spPr>
          <a:xfrm flipH="1">
            <a:off x="7045325" y="968402"/>
            <a:ext cx="909983" cy="89214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239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9E50-DCEC-475F-8CCE-CD8F3BB8AD95}"/>
              </a:ext>
            </a:extLst>
          </p:cNvPr>
          <p:cNvSpPr>
            <a:spLocks noGrp="1"/>
          </p:cNvSpPr>
          <p:nvPr>
            <p:ph type="title"/>
          </p:nvPr>
        </p:nvSpPr>
        <p:spPr>
          <a:xfrm>
            <a:off x="556501" y="460978"/>
            <a:ext cx="10058400" cy="1609344"/>
          </a:xfrm>
        </p:spPr>
        <p:txBody>
          <a:bodyPr/>
          <a:lstStyle/>
          <a:p>
            <a:r>
              <a:rPr lang="en-US" dirty="0"/>
              <a:t>being a webserver</a:t>
            </a:r>
          </a:p>
        </p:txBody>
      </p:sp>
      <p:sp>
        <p:nvSpPr>
          <p:cNvPr id="3" name="Content Placeholder 2">
            <a:extLst>
              <a:ext uri="{FF2B5EF4-FFF2-40B4-BE49-F238E27FC236}">
                <a16:creationId xmlns:a16="http://schemas.microsoft.com/office/drawing/2014/main" id="{5B4CF1C1-38F5-4C00-A4AD-5EDDF336E898}"/>
              </a:ext>
            </a:extLst>
          </p:cNvPr>
          <p:cNvSpPr>
            <a:spLocks noGrp="1"/>
          </p:cNvSpPr>
          <p:nvPr>
            <p:ph sz="half" idx="1"/>
          </p:nvPr>
        </p:nvSpPr>
        <p:spPr/>
        <p:txBody>
          <a:bodyPr/>
          <a:lstStyle/>
          <a:p>
            <a:r>
              <a:rPr lang="en-US" dirty="0"/>
              <a:t>Use </a:t>
            </a:r>
            <a:r>
              <a:rPr lang="en-US" b="1" dirty="0" err="1">
                <a:solidFill>
                  <a:srgbClr val="00B0F0"/>
                </a:solidFill>
                <a:latin typeface="Consolas" panose="020B0609020204030204" pitchFamily="49" charset="0"/>
              </a:rPr>
              <a:t>ncat</a:t>
            </a:r>
            <a:r>
              <a:rPr lang="en-US" dirty="0"/>
              <a:t> to send a response to the browser.</a:t>
            </a:r>
          </a:p>
          <a:p>
            <a:pPr lvl="1"/>
            <a:r>
              <a:rPr lang="en-US" dirty="0"/>
              <a:t>Use command </a:t>
            </a:r>
            <a:r>
              <a:rPr lang="en-US" b="1" dirty="0" err="1">
                <a:solidFill>
                  <a:srgbClr val="00B0F0"/>
                </a:solidFill>
                <a:latin typeface="Consolas" panose="020B0609020204030204" pitchFamily="49" charset="0"/>
              </a:rPr>
              <a:t>ncat</a:t>
            </a:r>
            <a:r>
              <a:rPr lang="en-US" b="1" dirty="0">
                <a:solidFill>
                  <a:srgbClr val="00B0F0"/>
                </a:solidFill>
                <a:latin typeface="Consolas" panose="020B0609020204030204" pitchFamily="49" charset="0"/>
              </a:rPr>
              <a:t> –l 9999 </a:t>
            </a:r>
            <a:r>
              <a:rPr lang="en-US" dirty="0"/>
              <a:t>to play a server</a:t>
            </a:r>
          </a:p>
          <a:p>
            <a:pPr lvl="1"/>
            <a:r>
              <a:rPr lang="en-US" dirty="0"/>
              <a:t>Get your browser to access the address: http://localhost/ </a:t>
            </a:r>
          </a:p>
          <a:p>
            <a:pPr lvl="1"/>
            <a:r>
              <a:rPr lang="en-US" dirty="0"/>
              <a:t>Sent the response to the client </a:t>
            </a:r>
          </a:p>
        </p:txBody>
      </p:sp>
      <p:pic>
        <p:nvPicPr>
          <p:cNvPr id="6" name="Content Placeholder 5">
            <a:extLst>
              <a:ext uri="{FF2B5EF4-FFF2-40B4-BE49-F238E27FC236}">
                <a16:creationId xmlns:a16="http://schemas.microsoft.com/office/drawing/2014/main" id="{F492F417-803A-4114-9F4A-E70044EE65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1781" y="4983646"/>
            <a:ext cx="4511610" cy="1340638"/>
          </a:xfrm>
        </p:spPr>
      </p:pic>
      <p:pic>
        <p:nvPicPr>
          <p:cNvPr id="8" name="Picture 7">
            <a:extLst>
              <a:ext uri="{FF2B5EF4-FFF2-40B4-BE49-F238E27FC236}">
                <a16:creationId xmlns:a16="http://schemas.microsoft.com/office/drawing/2014/main" id="{F0F2F98A-2654-4340-A511-2FD5558C0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27" y="1251262"/>
            <a:ext cx="6287377" cy="323895"/>
          </a:xfrm>
          <a:prstGeom prst="rect">
            <a:avLst/>
          </a:prstGeom>
        </p:spPr>
      </p:pic>
      <p:pic>
        <p:nvPicPr>
          <p:cNvPr id="10" name="Picture 9">
            <a:extLst>
              <a:ext uri="{FF2B5EF4-FFF2-40B4-BE49-F238E27FC236}">
                <a16:creationId xmlns:a16="http://schemas.microsoft.com/office/drawing/2014/main" id="{CF73BA55-8010-4A38-95CA-136408AFB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727" y="759037"/>
            <a:ext cx="6287377" cy="297302"/>
          </a:xfrm>
          <a:prstGeom prst="rect">
            <a:avLst/>
          </a:prstGeom>
        </p:spPr>
      </p:pic>
      <p:pic>
        <p:nvPicPr>
          <p:cNvPr id="12" name="Picture 11">
            <a:extLst>
              <a:ext uri="{FF2B5EF4-FFF2-40B4-BE49-F238E27FC236}">
                <a16:creationId xmlns:a16="http://schemas.microsoft.com/office/drawing/2014/main" id="{070B27CB-1E74-448D-90D0-6862AE9DD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727" y="1740042"/>
            <a:ext cx="6156531" cy="2155953"/>
          </a:xfrm>
          <a:prstGeom prst="rect">
            <a:avLst/>
          </a:prstGeom>
        </p:spPr>
      </p:pic>
      <p:pic>
        <p:nvPicPr>
          <p:cNvPr id="14" name="Picture 13">
            <a:extLst>
              <a:ext uri="{FF2B5EF4-FFF2-40B4-BE49-F238E27FC236}">
                <a16:creationId xmlns:a16="http://schemas.microsoft.com/office/drawing/2014/main" id="{479814CD-FD60-44FD-A0B5-7B01D9050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4727" y="4074646"/>
            <a:ext cx="6156531" cy="1539133"/>
          </a:xfrm>
          <a:prstGeom prst="rect">
            <a:avLst/>
          </a:prstGeom>
        </p:spPr>
      </p:pic>
      <p:pic>
        <p:nvPicPr>
          <p:cNvPr id="18" name="Picture 17">
            <a:extLst>
              <a:ext uri="{FF2B5EF4-FFF2-40B4-BE49-F238E27FC236}">
                <a16:creationId xmlns:a16="http://schemas.microsoft.com/office/drawing/2014/main" id="{44998118-0F2A-424D-8BA2-488566ADD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2985" y="5799571"/>
            <a:ext cx="5980013" cy="745257"/>
          </a:xfrm>
          <a:prstGeom prst="rect">
            <a:avLst/>
          </a:prstGeom>
        </p:spPr>
      </p:pic>
      <p:sp>
        <p:nvSpPr>
          <p:cNvPr id="19" name="Rectangle 18">
            <a:extLst>
              <a:ext uri="{FF2B5EF4-FFF2-40B4-BE49-F238E27FC236}">
                <a16:creationId xmlns:a16="http://schemas.microsoft.com/office/drawing/2014/main" id="{BEA68E3A-8C61-4B7D-B769-4E00D8F1C4BE}"/>
              </a:ext>
            </a:extLst>
          </p:cNvPr>
          <p:cNvSpPr/>
          <p:nvPr/>
        </p:nvSpPr>
        <p:spPr>
          <a:xfrm>
            <a:off x="898358" y="5755630"/>
            <a:ext cx="2759242" cy="18413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E25EB329-4D1A-4839-B6DC-BEB28A6D7050}"/>
              </a:ext>
            </a:extLst>
          </p:cNvPr>
          <p:cNvSpPr txBox="1"/>
          <p:nvPr/>
        </p:nvSpPr>
        <p:spPr>
          <a:xfrm>
            <a:off x="3657600" y="5663031"/>
            <a:ext cx="1672253" cy="369332"/>
          </a:xfrm>
          <a:prstGeom prst="rect">
            <a:avLst/>
          </a:prstGeom>
          <a:noFill/>
        </p:spPr>
        <p:txBody>
          <a:bodyPr wrap="none" rtlCol="0">
            <a:spAutoFit/>
          </a:bodyPr>
          <a:lstStyle/>
          <a:p>
            <a:r>
              <a:rPr lang="en-US" dirty="0"/>
              <a:t>An empty line</a:t>
            </a:r>
          </a:p>
        </p:txBody>
      </p:sp>
    </p:spTree>
    <p:extLst>
      <p:ext uri="{BB962C8B-B14F-4D97-AF65-F5344CB8AC3E}">
        <p14:creationId xmlns:p14="http://schemas.microsoft.com/office/powerpoint/2010/main" val="24621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BFF6-D285-49A1-AE54-9CB3B9FF83DC}"/>
              </a:ext>
            </a:extLst>
          </p:cNvPr>
          <p:cNvSpPr>
            <a:spLocks noGrp="1"/>
          </p:cNvSpPr>
          <p:nvPr>
            <p:ph type="title"/>
          </p:nvPr>
        </p:nvSpPr>
        <p:spPr/>
        <p:txBody>
          <a:bodyPr/>
          <a:lstStyle/>
          <a:p>
            <a:r>
              <a:rPr lang="en-US" dirty="0"/>
              <a:t>being a webserver</a:t>
            </a:r>
          </a:p>
        </p:txBody>
      </p:sp>
      <p:sp>
        <p:nvSpPr>
          <p:cNvPr id="3" name="Content Placeholder 2">
            <a:extLst>
              <a:ext uri="{FF2B5EF4-FFF2-40B4-BE49-F238E27FC236}">
                <a16:creationId xmlns:a16="http://schemas.microsoft.com/office/drawing/2014/main" id="{CB22EC65-CD7E-4238-90DD-A1987DC537D6}"/>
              </a:ext>
            </a:extLst>
          </p:cNvPr>
          <p:cNvSpPr>
            <a:spLocks noGrp="1"/>
          </p:cNvSpPr>
          <p:nvPr>
            <p:ph sz="half" idx="1"/>
          </p:nvPr>
        </p:nvSpPr>
        <p:spPr/>
        <p:txBody>
          <a:bodyPr/>
          <a:lstStyle/>
          <a:p>
            <a:r>
              <a:rPr lang="en-US" dirty="0"/>
              <a:t>Let's try this</a:t>
            </a:r>
          </a:p>
        </p:txBody>
      </p:sp>
      <p:pic>
        <p:nvPicPr>
          <p:cNvPr id="6" name="Content Placeholder 5">
            <a:extLst>
              <a:ext uri="{FF2B5EF4-FFF2-40B4-BE49-F238E27FC236}">
                <a16:creationId xmlns:a16="http://schemas.microsoft.com/office/drawing/2014/main" id="{A5E26684-EA1B-4A9F-8C72-57C5447AB54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12711" y="2888231"/>
            <a:ext cx="9274471" cy="1609344"/>
          </a:xfrm>
        </p:spPr>
      </p:pic>
    </p:spTree>
    <p:extLst>
      <p:ext uri="{BB962C8B-B14F-4D97-AF65-F5344CB8AC3E}">
        <p14:creationId xmlns:p14="http://schemas.microsoft.com/office/powerpoint/2010/main" val="2029423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AA82-9383-429D-BC8C-E380C76165A2}"/>
              </a:ext>
            </a:extLst>
          </p:cNvPr>
          <p:cNvSpPr>
            <a:spLocks noGrp="1"/>
          </p:cNvSpPr>
          <p:nvPr>
            <p:ph type="title"/>
          </p:nvPr>
        </p:nvSpPr>
        <p:spPr/>
        <p:txBody>
          <a:bodyPr/>
          <a:lstStyle/>
          <a:p>
            <a:r>
              <a:rPr lang="en-US" dirty="0"/>
              <a:t>Anatomy of GET and POST request</a:t>
            </a:r>
          </a:p>
        </p:txBody>
      </p:sp>
      <p:pic>
        <p:nvPicPr>
          <p:cNvPr id="5" name="Picture 4">
            <a:extLst>
              <a:ext uri="{FF2B5EF4-FFF2-40B4-BE49-F238E27FC236}">
                <a16:creationId xmlns:a16="http://schemas.microsoft.com/office/drawing/2014/main" id="{76ED967B-E3AE-44DE-9E29-27D1D56F1F97}"/>
              </a:ext>
            </a:extLst>
          </p:cNvPr>
          <p:cNvPicPr>
            <a:picLocks noChangeAspect="1"/>
          </p:cNvPicPr>
          <p:nvPr/>
        </p:nvPicPr>
        <p:blipFill>
          <a:blip r:embed="rId2"/>
          <a:stretch>
            <a:fillRect/>
          </a:stretch>
        </p:blipFill>
        <p:spPr>
          <a:xfrm>
            <a:off x="426524" y="1556633"/>
            <a:ext cx="5669476" cy="3207392"/>
          </a:xfrm>
          <a:prstGeom prst="rect">
            <a:avLst/>
          </a:prstGeom>
        </p:spPr>
      </p:pic>
      <p:pic>
        <p:nvPicPr>
          <p:cNvPr id="6" name="Picture 5">
            <a:extLst>
              <a:ext uri="{FF2B5EF4-FFF2-40B4-BE49-F238E27FC236}">
                <a16:creationId xmlns:a16="http://schemas.microsoft.com/office/drawing/2014/main" id="{CCD8C0BE-8F65-4E12-9FC8-390DCFE91165}"/>
              </a:ext>
            </a:extLst>
          </p:cNvPr>
          <p:cNvPicPr>
            <a:picLocks noChangeAspect="1"/>
          </p:cNvPicPr>
          <p:nvPr/>
        </p:nvPicPr>
        <p:blipFill>
          <a:blip r:embed="rId3"/>
          <a:stretch>
            <a:fillRect/>
          </a:stretch>
        </p:blipFill>
        <p:spPr>
          <a:xfrm>
            <a:off x="5385118" y="2912606"/>
            <a:ext cx="6454012" cy="3702838"/>
          </a:xfrm>
          <a:prstGeom prst="rect">
            <a:avLst/>
          </a:prstGeom>
        </p:spPr>
      </p:pic>
    </p:spTree>
    <p:extLst>
      <p:ext uri="{BB962C8B-B14F-4D97-AF65-F5344CB8AC3E}">
        <p14:creationId xmlns:p14="http://schemas.microsoft.com/office/powerpoint/2010/main" val="4115974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30AD-454A-486B-BD8A-28A606972A28}"/>
              </a:ext>
            </a:extLst>
          </p:cNvPr>
          <p:cNvSpPr>
            <a:spLocks noGrp="1"/>
          </p:cNvSpPr>
          <p:nvPr>
            <p:ph type="title"/>
          </p:nvPr>
        </p:nvSpPr>
        <p:spPr>
          <a:xfrm>
            <a:off x="1069848" y="484632"/>
            <a:ext cx="10058400" cy="1552715"/>
          </a:xfrm>
        </p:spPr>
        <p:txBody>
          <a:bodyPr/>
          <a:lstStyle/>
          <a:p>
            <a:r>
              <a:rPr lang="en-US" dirty="0"/>
              <a:t>GET vs Post</a:t>
            </a:r>
          </a:p>
        </p:txBody>
      </p:sp>
      <p:sp>
        <p:nvSpPr>
          <p:cNvPr id="3" name="Content Placeholder 2">
            <a:extLst>
              <a:ext uri="{FF2B5EF4-FFF2-40B4-BE49-F238E27FC236}">
                <a16:creationId xmlns:a16="http://schemas.microsoft.com/office/drawing/2014/main" id="{7916A6FE-8548-43A0-AB9F-A7AC6A0F580D}"/>
              </a:ext>
            </a:extLst>
          </p:cNvPr>
          <p:cNvSpPr>
            <a:spLocks noGrp="1"/>
          </p:cNvSpPr>
          <p:nvPr>
            <p:ph sz="half" idx="1"/>
          </p:nvPr>
        </p:nvSpPr>
        <p:spPr/>
        <p:txBody>
          <a:bodyPr/>
          <a:lstStyle/>
          <a:p>
            <a:r>
              <a:rPr lang="en-US" dirty="0"/>
              <a:t>GET is a simple request</a:t>
            </a:r>
          </a:p>
          <a:p>
            <a:r>
              <a:rPr lang="en-US" dirty="0"/>
              <a:t>GET 's main job in life is to ask the server to get a resource and send it back</a:t>
            </a:r>
          </a:p>
          <a:p>
            <a:r>
              <a:rPr lang="en-US" dirty="0"/>
              <a:t>The resource might be an HTML page, a JPEG image, a PDF file, etc.</a:t>
            </a:r>
          </a:p>
          <a:p>
            <a:r>
              <a:rPr lang="en-US" dirty="0"/>
              <a:t>The path to the resource and any parameters added to the URL are all include on the "request line".</a:t>
            </a:r>
          </a:p>
        </p:txBody>
      </p:sp>
      <p:sp>
        <p:nvSpPr>
          <p:cNvPr id="4" name="Content Placeholder 3">
            <a:extLst>
              <a:ext uri="{FF2B5EF4-FFF2-40B4-BE49-F238E27FC236}">
                <a16:creationId xmlns:a16="http://schemas.microsoft.com/office/drawing/2014/main" id="{B5478A60-3FF1-4D4D-8FFA-CCCE86A524F8}"/>
              </a:ext>
            </a:extLst>
          </p:cNvPr>
          <p:cNvSpPr>
            <a:spLocks noGrp="1"/>
          </p:cNvSpPr>
          <p:nvPr>
            <p:ph sz="half" idx="2"/>
          </p:nvPr>
        </p:nvSpPr>
        <p:spPr/>
        <p:txBody>
          <a:bodyPr/>
          <a:lstStyle/>
          <a:p>
            <a:r>
              <a:rPr lang="en-US" dirty="0"/>
              <a:t>POST can send user data</a:t>
            </a:r>
          </a:p>
          <a:p>
            <a:r>
              <a:rPr lang="en-US" dirty="0"/>
              <a:t>POST is more powerful request</a:t>
            </a:r>
          </a:p>
          <a:p>
            <a:r>
              <a:rPr lang="en-US" dirty="0"/>
              <a:t>With POST you can request something and at the same time send form data to the server</a:t>
            </a:r>
          </a:p>
          <a:p>
            <a:r>
              <a:rPr lang="en-US" dirty="0"/>
              <a:t>The parameters added to the message body, sometimes called the "payload".</a:t>
            </a:r>
          </a:p>
        </p:txBody>
      </p:sp>
    </p:spTree>
    <p:extLst>
      <p:ext uri="{BB962C8B-B14F-4D97-AF65-F5344CB8AC3E}">
        <p14:creationId xmlns:p14="http://schemas.microsoft.com/office/powerpoint/2010/main" val="3672234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6DE0DC-898E-49A7-80F9-015FE2DF5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401" y="0"/>
            <a:ext cx="5989197" cy="6858000"/>
          </a:xfrm>
          <a:prstGeom prst="rect">
            <a:avLst/>
          </a:prstGeom>
        </p:spPr>
      </p:pic>
    </p:spTree>
    <p:extLst>
      <p:ext uri="{BB962C8B-B14F-4D97-AF65-F5344CB8AC3E}">
        <p14:creationId xmlns:p14="http://schemas.microsoft.com/office/powerpoint/2010/main" val="994671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F5A77B-A756-43CC-875E-021D829A3B2E}"/>
              </a:ext>
            </a:extLst>
          </p:cNvPr>
          <p:cNvSpPr>
            <a:spLocks noGrp="1"/>
          </p:cNvSpPr>
          <p:nvPr>
            <p:ph type="title"/>
          </p:nvPr>
        </p:nvSpPr>
        <p:spPr/>
        <p:txBody>
          <a:bodyPr/>
          <a:lstStyle/>
          <a:p>
            <a:r>
              <a:rPr lang="en-US" dirty="0"/>
              <a:t>Static vs dynamic</a:t>
            </a:r>
          </a:p>
        </p:txBody>
      </p:sp>
      <p:sp>
        <p:nvSpPr>
          <p:cNvPr id="4" name="Text Placeholder 3">
            <a:extLst>
              <a:ext uri="{FF2B5EF4-FFF2-40B4-BE49-F238E27FC236}">
                <a16:creationId xmlns:a16="http://schemas.microsoft.com/office/drawing/2014/main" id="{AE9D1AE7-AEFB-42B4-9851-DC2021BEF814}"/>
              </a:ext>
            </a:extLst>
          </p:cNvPr>
          <p:cNvSpPr>
            <a:spLocks noGrp="1"/>
          </p:cNvSpPr>
          <p:nvPr>
            <p:ph type="body" idx="1"/>
          </p:nvPr>
        </p:nvSpPr>
        <p:spPr/>
        <p:txBody>
          <a:bodyPr/>
          <a:lstStyle/>
          <a:p>
            <a:r>
              <a:rPr lang="en-US" dirty="0"/>
              <a:t>Static website</a:t>
            </a:r>
          </a:p>
        </p:txBody>
      </p:sp>
      <p:sp>
        <p:nvSpPr>
          <p:cNvPr id="5" name="Content Placeholder 4">
            <a:extLst>
              <a:ext uri="{FF2B5EF4-FFF2-40B4-BE49-F238E27FC236}">
                <a16:creationId xmlns:a16="http://schemas.microsoft.com/office/drawing/2014/main" id="{618C3799-4255-4454-93C7-8B6BA164A774}"/>
              </a:ext>
            </a:extLst>
          </p:cNvPr>
          <p:cNvSpPr>
            <a:spLocks noGrp="1"/>
          </p:cNvSpPr>
          <p:nvPr>
            <p:ph sz="half" idx="2"/>
          </p:nvPr>
        </p:nvSpPr>
        <p:spPr/>
        <p:txBody>
          <a:bodyPr>
            <a:normAutofit fontScale="92500"/>
          </a:bodyPr>
          <a:lstStyle/>
          <a:p>
            <a:r>
              <a:rPr lang="en-US" dirty="0"/>
              <a:t>Static website is the basic type of website that is easy to create. You don't need the knowledge of web programming and database design to create a static website. </a:t>
            </a:r>
          </a:p>
          <a:p>
            <a:r>
              <a:rPr lang="en-US" dirty="0"/>
              <a:t>Its web pages are coded in HTML. The codes are fixed for each page so the information contained in the page does not change and it looks like a printed page.</a:t>
            </a:r>
          </a:p>
        </p:txBody>
      </p:sp>
      <p:sp>
        <p:nvSpPr>
          <p:cNvPr id="6" name="Text Placeholder 5">
            <a:extLst>
              <a:ext uri="{FF2B5EF4-FFF2-40B4-BE49-F238E27FC236}">
                <a16:creationId xmlns:a16="http://schemas.microsoft.com/office/drawing/2014/main" id="{0BD0CE02-A95E-4BD9-A5EC-1C2D784BA13C}"/>
              </a:ext>
            </a:extLst>
          </p:cNvPr>
          <p:cNvSpPr>
            <a:spLocks noGrp="1"/>
          </p:cNvSpPr>
          <p:nvPr>
            <p:ph type="body" sz="quarter" idx="3"/>
          </p:nvPr>
        </p:nvSpPr>
        <p:spPr/>
        <p:txBody>
          <a:bodyPr/>
          <a:lstStyle/>
          <a:p>
            <a:r>
              <a:rPr lang="en-US" dirty="0"/>
              <a:t>Dynamic website</a:t>
            </a:r>
          </a:p>
        </p:txBody>
      </p:sp>
      <p:sp>
        <p:nvSpPr>
          <p:cNvPr id="7" name="Content Placeholder 6">
            <a:extLst>
              <a:ext uri="{FF2B5EF4-FFF2-40B4-BE49-F238E27FC236}">
                <a16:creationId xmlns:a16="http://schemas.microsoft.com/office/drawing/2014/main" id="{E3C5ADC7-0C90-476D-BBA6-6D01CD24805A}"/>
              </a:ext>
            </a:extLst>
          </p:cNvPr>
          <p:cNvSpPr>
            <a:spLocks noGrp="1"/>
          </p:cNvSpPr>
          <p:nvPr>
            <p:ph sz="quarter" idx="4"/>
          </p:nvPr>
        </p:nvSpPr>
        <p:spPr/>
        <p:txBody>
          <a:bodyPr>
            <a:normAutofit fontScale="92500"/>
          </a:bodyPr>
          <a:lstStyle/>
          <a:p>
            <a:r>
              <a:rPr lang="en-US" dirty="0"/>
              <a:t>Dynamic website is a collection of dynamic web pages whose content changes dynamically.</a:t>
            </a:r>
          </a:p>
          <a:p>
            <a:r>
              <a:rPr lang="en-US" dirty="0"/>
              <a:t>It accesses content from a database or Content Management System (CMS). Therefore, when you alter or update the content of the database, the content of the website is also altered or updated.</a:t>
            </a:r>
          </a:p>
          <a:p>
            <a:r>
              <a:rPr lang="en-US" dirty="0"/>
              <a:t>Dynamic website uses client-side scripting or server-side scripting, or both to generate dynamic content.</a:t>
            </a:r>
          </a:p>
        </p:txBody>
      </p:sp>
    </p:spTree>
    <p:extLst>
      <p:ext uri="{BB962C8B-B14F-4D97-AF65-F5344CB8AC3E}">
        <p14:creationId xmlns:p14="http://schemas.microsoft.com/office/powerpoint/2010/main" val="351533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F42A-0AAF-49EA-920F-C0A7D1E7CAEF}"/>
              </a:ext>
            </a:extLst>
          </p:cNvPr>
          <p:cNvSpPr>
            <a:spLocks noGrp="1"/>
          </p:cNvSpPr>
          <p:nvPr>
            <p:ph type="title"/>
          </p:nvPr>
        </p:nvSpPr>
        <p:spPr/>
        <p:txBody>
          <a:bodyPr/>
          <a:lstStyle/>
          <a:p>
            <a:r>
              <a:rPr lang="en-US" dirty="0"/>
              <a:t>Static vs dynamic</a:t>
            </a:r>
          </a:p>
        </p:txBody>
      </p:sp>
      <p:graphicFrame>
        <p:nvGraphicFramePr>
          <p:cNvPr id="7" name="Table 6">
            <a:extLst>
              <a:ext uri="{FF2B5EF4-FFF2-40B4-BE49-F238E27FC236}">
                <a16:creationId xmlns:a16="http://schemas.microsoft.com/office/drawing/2014/main" id="{C4A94129-1CD7-405E-85DB-3DDB05DA57C9}"/>
              </a:ext>
            </a:extLst>
          </p:cNvPr>
          <p:cNvGraphicFramePr>
            <a:graphicFrameLocks noGrp="1"/>
          </p:cNvGraphicFramePr>
          <p:nvPr>
            <p:extLst>
              <p:ext uri="{D42A27DB-BD31-4B8C-83A1-F6EECF244321}">
                <p14:modId xmlns:p14="http://schemas.microsoft.com/office/powerpoint/2010/main" val="4068716914"/>
              </p:ext>
            </p:extLst>
          </p:nvPr>
        </p:nvGraphicFramePr>
        <p:xfrm>
          <a:off x="2032000" y="1938865"/>
          <a:ext cx="8128000" cy="4556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77863495"/>
                    </a:ext>
                  </a:extLst>
                </a:gridCol>
                <a:gridCol w="4064000">
                  <a:extLst>
                    <a:ext uri="{9D8B030D-6E8A-4147-A177-3AD203B41FA5}">
                      <a16:colId xmlns:a16="http://schemas.microsoft.com/office/drawing/2014/main" val="180495530"/>
                    </a:ext>
                  </a:extLst>
                </a:gridCol>
              </a:tblGrid>
              <a:tr h="370840">
                <a:tc>
                  <a:txBody>
                    <a:bodyPr/>
                    <a:lstStyle/>
                    <a:p>
                      <a:pPr algn="l" fontAlgn="t"/>
                      <a:r>
                        <a:rPr lang="en-US" dirty="0">
                          <a:solidFill>
                            <a:srgbClr val="000000"/>
                          </a:solidFill>
                          <a:effectLst/>
                          <a:latin typeface="times new roman" panose="02020603050405020304" pitchFamily="18" charset="0"/>
                        </a:rPr>
                        <a:t>Static Website</a:t>
                      </a:r>
                    </a:p>
                  </a:txBody>
                  <a:tcPr marL="114300" marR="114300" marT="114300" marB="114300"/>
                </a:tc>
                <a:tc>
                  <a:txBody>
                    <a:bodyPr/>
                    <a:lstStyle/>
                    <a:p>
                      <a:pPr algn="l" fontAlgn="t"/>
                      <a:r>
                        <a:rPr lang="en-US">
                          <a:solidFill>
                            <a:srgbClr val="000000"/>
                          </a:solidFill>
                          <a:effectLst/>
                          <a:latin typeface="times new roman" panose="02020603050405020304" pitchFamily="18" charset="0"/>
                        </a:rPr>
                        <a:t>Dynamic Website</a:t>
                      </a:r>
                    </a:p>
                  </a:txBody>
                  <a:tcPr marL="114300" marR="114300" marT="114300" marB="114300"/>
                </a:tc>
                <a:extLst>
                  <a:ext uri="{0D108BD9-81ED-4DB2-BD59-A6C34878D82A}">
                    <a16:rowId xmlns:a16="http://schemas.microsoft.com/office/drawing/2014/main" val="895111246"/>
                  </a:ext>
                </a:extLst>
              </a:tr>
              <a:tr h="370840">
                <a:tc>
                  <a:txBody>
                    <a:bodyPr/>
                    <a:lstStyle/>
                    <a:p>
                      <a:pPr algn="just" fontAlgn="t"/>
                      <a:r>
                        <a:rPr lang="en-US">
                          <a:solidFill>
                            <a:srgbClr val="333333"/>
                          </a:solidFill>
                          <a:effectLst/>
                          <a:latin typeface="inter-regular"/>
                        </a:rPr>
                        <a:t>Prebuilt content is same every time the page is loaded.</a:t>
                      </a:r>
                    </a:p>
                  </a:txBody>
                  <a:tcPr marL="76200" marR="76200" marT="76200" marB="76200"/>
                </a:tc>
                <a:tc>
                  <a:txBody>
                    <a:bodyPr/>
                    <a:lstStyle/>
                    <a:p>
                      <a:pPr algn="just" fontAlgn="t"/>
                      <a:r>
                        <a:rPr lang="en-US">
                          <a:solidFill>
                            <a:srgbClr val="333333"/>
                          </a:solidFill>
                          <a:effectLst/>
                          <a:latin typeface="inter-regular"/>
                        </a:rPr>
                        <a:t>Content is generated quickly and changes regularly.</a:t>
                      </a:r>
                    </a:p>
                  </a:txBody>
                  <a:tcPr marL="76200" marR="76200" marT="76200" marB="76200"/>
                </a:tc>
                <a:extLst>
                  <a:ext uri="{0D108BD9-81ED-4DB2-BD59-A6C34878D82A}">
                    <a16:rowId xmlns:a16="http://schemas.microsoft.com/office/drawing/2014/main" val="1612945884"/>
                  </a:ext>
                </a:extLst>
              </a:tr>
              <a:tr h="370840">
                <a:tc>
                  <a:txBody>
                    <a:bodyPr/>
                    <a:lstStyle/>
                    <a:p>
                      <a:pPr algn="just" fontAlgn="t"/>
                      <a:r>
                        <a:rPr lang="en-US">
                          <a:solidFill>
                            <a:srgbClr val="333333"/>
                          </a:solidFill>
                          <a:effectLst/>
                          <a:latin typeface="inter-regular"/>
                        </a:rPr>
                        <a:t>It uses the </a:t>
                      </a:r>
                      <a:r>
                        <a:rPr lang="en-US" b="1">
                          <a:solidFill>
                            <a:srgbClr val="333333"/>
                          </a:solidFill>
                          <a:effectLst/>
                          <a:latin typeface="inter-bold"/>
                        </a:rPr>
                        <a:t>HTML </a:t>
                      </a:r>
                      <a:r>
                        <a:rPr lang="en-US">
                          <a:solidFill>
                            <a:srgbClr val="333333"/>
                          </a:solidFill>
                          <a:effectLst/>
                          <a:latin typeface="inter-regular"/>
                        </a:rPr>
                        <a:t>code for developing a website.</a:t>
                      </a:r>
                    </a:p>
                  </a:txBody>
                  <a:tcPr marL="76200" marR="76200" marT="76200" marB="76200"/>
                </a:tc>
                <a:tc>
                  <a:txBody>
                    <a:bodyPr/>
                    <a:lstStyle/>
                    <a:p>
                      <a:pPr algn="just" fontAlgn="t"/>
                      <a:r>
                        <a:rPr lang="en-US">
                          <a:solidFill>
                            <a:srgbClr val="333333"/>
                          </a:solidFill>
                          <a:effectLst/>
                          <a:latin typeface="inter-regular"/>
                        </a:rPr>
                        <a:t>It uses the server side languages such as </a:t>
                      </a:r>
                      <a:r>
                        <a:rPr lang="en-US" b="1">
                          <a:solidFill>
                            <a:srgbClr val="333333"/>
                          </a:solidFill>
                          <a:effectLst/>
                          <a:latin typeface="inter-bold"/>
                        </a:rPr>
                        <a:t>PHP,SERVLET, JSP, and ASP.NET </a:t>
                      </a:r>
                      <a:r>
                        <a:rPr lang="en-US">
                          <a:solidFill>
                            <a:srgbClr val="333333"/>
                          </a:solidFill>
                          <a:effectLst/>
                          <a:latin typeface="inter-regular"/>
                        </a:rPr>
                        <a:t>etc. for developing a website.</a:t>
                      </a:r>
                    </a:p>
                  </a:txBody>
                  <a:tcPr marL="76200" marR="76200" marT="76200" marB="76200"/>
                </a:tc>
                <a:extLst>
                  <a:ext uri="{0D108BD9-81ED-4DB2-BD59-A6C34878D82A}">
                    <a16:rowId xmlns:a16="http://schemas.microsoft.com/office/drawing/2014/main" val="2310173985"/>
                  </a:ext>
                </a:extLst>
              </a:tr>
              <a:tr h="370840">
                <a:tc>
                  <a:txBody>
                    <a:bodyPr/>
                    <a:lstStyle/>
                    <a:p>
                      <a:pPr algn="just" fontAlgn="t"/>
                      <a:r>
                        <a:rPr lang="en-US">
                          <a:solidFill>
                            <a:srgbClr val="333333"/>
                          </a:solidFill>
                          <a:effectLst/>
                          <a:latin typeface="inter-regular"/>
                        </a:rPr>
                        <a:t>It sends exactly the same response for every request.</a:t>
                      </a:r>
                    </a:p>
                  </a:txBody>
                  <a:tcPr marL="76200" marR="76200" marT="76200" marB="76200"/>
                </a:tc>
                <a:tc>
                  <a:txBody>
                    <a:bodyPr/>
                    <a:lstStyle/>
                    <a:p>
                      <a:pPr algn="just" fontAlgn="t"/>
                      <a:r>
                        <a:rPr lang="en-US">
                          <a:solidFill>
                            <a:srgbClr val="333333"/>
                          </a:solidFill>
                          <a:effectLst/>
                          <a:latin typeface="inter-regular"/>
                        </a:rPr>
                        <a:t>It may generate different HTML for each of the request.</a:t>
                      </a:r>
                    </a:p>
                  </a:txBody>
                  <a:tcPr marL="76200" marR="76200" marT="76200" marB="76200"/>
                </a:tc>
                <a:extLst>
                  <a:ext uri="{0D108BD9-81ED-4DB2-BD59-A6C34878D82A}">
                    <a16:rowId xmlns:a16="http://schemas.microsoft.com/office/drawing/2014/main" val="3747117443"/>
                  </a:ext>
                </a:extLst>
              </a:tr>
              <a:tr h="370840">
                <a:tc>
                  <a:txBody>
                    <a:bodyPr/>
                    <a:lstStyle/>
                    <a:p>
                      <a:pPr algn="just" fontAlgn="t"/>
                      <a:r>
                        <a:rPr lang="en-US">
                          <a:solidFill>
                            <a:srgbClr val="333333"/>
                          </a:solidFill>
                          <a:effectLst/>
                          <a:latin typeface="inter-regular"/>
                        </a:rPr>
                        <a:t>The content is only changed when someone publishes and updates the file (sends it to the web server).</a:t>
                      </a:r>
                    </a:p>
                  </a:txBody>
                  <a:tcPr marL="76200" marR="76200" marT="76200" marB="76200"/>
                </a:tc>
                <a:tc>
                  <a:txBody>
                    <a:bodyPr/>
                    <a:lstStyle/>
                    <a:p>
                      <a:pPr algn="just" fontAlgn="t"/>
                      <a:r>
                        <a:rPr lang="en-US">
                          <a:solidFill>
                            <a:srgbClr val="333333"/>
                          </a:solidFill>
                          <a:effectLst/>
                          <a:latin typeface="inter-regular"/>
                        </a:rPr>
                        <a:t>The page contains "server-side" code which allows the server to generate the unique content when the page is loaded.</a:t>
                      </a:r>
                    </a:p>
                  </a:txBody>
                  <a:tcPr marL="76200" marR="76200" marT="76200" marB="76200"/>
                </a:tc>
                <a:extLst>
                  <a:ext uri="{0D108BD9-81ED-4DB2-BD59-A6C34878D82A}">
                    <a16:rowId xmlns:a16="http://schemas.microsoft.com/office/drawing/2014/main" val="2764733618"/>
                  </a:ext>
                </a:extLst>
              </a:tr>
              <a:tr h="370840">
                <a:tc>
                  <a:txBody>
                    <a:bodyPr/>
                    <a:lstStyle/>
                    <a:p>
                      <a:pPr algn="just" fontAlgn="t"/>
                      <a:r>
                        <a:rPr lang="en-US" dirty="0">
                          <a:solidFill>
                            <a:srgbClr val="333333"/>
                          </a:solidFill>
                          <a:effectLst/>
                          <a:latin typeface="inter-regular"/>
                        </a:rPr>
                        <a:t>Flexibility is the main advantage of static website.</a:t>
                      </a:r>
                    </a:p>
                  </a:txBody>
                  <a:tcPr marL="76200" marR="76200" marT="76200" marB="76200"/>
                </a:tc>
                <a:tc>
                  <a:txBody>
                    <a:bodyPr/>
                    <a:lstStyle/>
                    <a:p>
                      <a:pPr algn="just" fontAlgn="t"/>
                      <a:r>
                        <a:rPr lang="en-US" dirty="0">
                          <a:solidFill>
                            <a:srgbClr val="333333"/>
                          </a:solidFill>
                          <a:effectLst/>
                          <a:latin typeface="inter-regular"/>
                        </a:rPr>
                        <a:t>Content Management System (CMS) is the main advantage of dynamic website.</a:t>
                      </a:r>
                    </a:p>
                  </a:txBody>
                  <a:tcPr marL="76200" marR="76200" marT="76200" marB="76200"/>
                </a:tc>
                <a:extLst>
                  <a:ext uri="{0D108BD9-81ED-4DB2-BD59-A6C34878D82A}">
                    <a16:rowId xmlns:a16="http://schemas.microsoft.com/office/drawing/2014/main" val="3038371332"/>
                  </a:ext>
                </a:extLst>
              </a:tr>
            </a:tbl>
          </a:graphicData>
        </a:graphic>
      </p:graphicFrame>
    </p:spTree>
    <p:extLst>
      <p:ext uri="{BB962C8B-B14F-4D97-AF65-F5344CB8AC3E}">
        <p14:creationId xmlns:p14="http://schemas.microsoft.com/office/powerpoint/2010/main" val="275141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6728-0649-48F1-88CD-DA7C91AA5214}"/>
              </a:ext>
            </a:extLst>
          </p:cNvPr>
          <p:cNvSpPr>
            <a:spLocks noGrp="1"/>
          </p:cNvSpPr>
          <p:nvPr>
            <p:ph type="title"/>
          </p:nvPr>
        </p:nvSpPr>
        <p:spPr/>
        <p:txBody>
          <a:bodyPr/>
          <a:lstStyle/>
          <a:p>
            <a:r>
              <a:rPr lang="en-US" altLang="zh-CN" dirty="0"/>
              <a:t>Basic Java </a:t>
            </a:r>
            <a:r>
              <a:rPr lang="en-US" altLang="zh-CN" dirty="0" err="1"/>
              <a:t>ee</a:t>
            </a:r>
            <a:r>
              <a:rPr lang="en-US" altLang="zh-CN" dirty="0"/>
              <a:t> </a:t>
            </a:r>
            <a:r>
              <a:rPr lang="en-US" dirty="0"/>
              <a:t>Web App Structure</a:t>
            </a:r>
          </a:p>
        </p:txBody>
      </p:sp>
      <p:sp>
        <p:nvSpPr>
          <p:cNvPr id="3" name="Text Placeholder 2">
            <a:extLst>
              <a:ext uri="{FF2B5EF4-FFF2-40B4-BE49-F238E27FC236}">
                <a16:creationId xmlns:a16="http://schemas.microsoft.com/office/drawing/2014/main" id="{81EA494A-33F9-4843-80BC-384681495B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2535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10C0D-D7EA-43FD-8870-A110F9E2562C}"/>
              </a:ext>
            </a:extLst>
          </p:cNvPr>
          <p:cNvSpPr>
            <a:spLocks noGrp="1"/>
          </p:cNvSpPr>
          <p:nvPr>
            <p:ph type="title"/>
          </p:nvPr>
        </p:nvSpPr>
        <p:spPr/>
        <p:txBody>
          <a:bodyPr/>
          <a:lstStyle/>
          <a:p>
            <a:r>
              <a:rPr lang="en-US" dirty="0"/>
              <a:t>Understanding the Basic Java EE web APP structure</a:t>
            </a:r>
          </a:p>
        </p:txBody>
      </p:sp>
      <p:sp>
        <p:nvSpPr>
          <p:cNvPr id="5" name="Content Placeholder 4">
            <a:extLst>
              <a:ext uri="{FF2B5EF4-FFF2-40B4-BE49-F238E27FC236}">
                <a16:creationId xmlns:a16="http://schemas.microsoft.com/office/drawing/2014/main" id="{9D121A3E-0FA3-475E-95F7-77E3BEA5725C}"/>
              </a:ext>
            </a:extLst>
          </p:cNvPr>
          <p:cNvSpPr>
            <a:spLocks noGrp="1"/>
          </p:cNvSpPr>
          <p:nvPr>
            <p:ph idx="1"/>
          </p:nvPr>
        </p:nvSpPr>
        <p:spPr/>
        <p:txBody>
          <a:bodyPr>
            <a:normAutofit/>
          </a:bodyPr>
          <a:lstStyle/>
          <a:p>
            <a:r>
              <a:rPr lang="en-US" sz="2800" dirty="0"/>
              <a:t>A lot of components go into making a Java EE web application.</a:t>
            </a:r>
          </a:p>
          <a:p>
            <a:pPr lvl="1"/>
            <a:r>
              <a:rPr lang="en-US" sz="2400" dirty="0"/>
              <a:t>Your </a:t>
            </a:r>
            <a:r>
              <a:rPr lang="en-US" sz="2400" b="1" dirty="0"/>
              <a:t>source code </a:t>
            </a:r>
            <a:r>
              <a:rPr lang="en-US" sz="2400" dirty="0"/>
              <a:t>and third-party libraries.</a:t>
            </a:r>
          </a:p>
          <a:p>
            <a:pPr lvl="1"/>
            <a:r>
              <a:rPr lang="en-US" sz="2400" b="1" dirty="0"/>
              <a:t>Deployment Descriptor </a:t>
            </a:r>
            <a:r>
              <a:rPr lang="en-US" sz="2400" dirty="0"/>
              <a:t>(DD) which includes instructions for deploying and starting your application.</a:t>
            </a:r>
          </a:p>
          <a:p>
            <a:pPr lvl="1"/>
            <a:r>
              <a:rPr lang="en-US" sz="2400" b="1" dirty="0" err="1"/>
              <a:t>ClassLoaders</a:t>
            </a:r>
            <a:r>
              <a:rPr lang="en-US" sz="2400" dirty="0"/>
              <a:t> responsible for isolating your application from other web application on the same server</a:t>
            </a:r>
          </a:p>
          <a:p>
            <a:pPr lvl="1"/>
            <a:r>
              <a:rPr lang="en-US" sz="2400" dirty="0"/>
              <a:t>You must package your application somehow, and for that you have </a:t>
            </a:r>
            <a:r>
              <a:rPr lang="en-US" sz="2400" b="1" dirty="0"/>
              <a:t>WAR</a:t>
            </a:r>
            <a:r>
              <a:rPr lang="en-US" sz="2400" dirty="0"/>
              <a:t> and </a:t>
            </a:r>
            <a:r>
              <a:rPr lang="en-US" sz="2400" b="1" dirty="0"/>
              <a:t>EAR</a:t>
            </a:r>
            <a:r>
              <a:rPr lang="en-US" sz="2400" dirty="0"/>
              <a:t> files.</a:t>
            </a:r>
          </a:p>
        </p:txBody>
      </p:sp>
    </p:spTree>
    <p:extLst>
      <p:ext uri="{BB962C8B-B14F-4D97-AF65-F5344CB8AC3E}">
        <p14:creationId xmlns:p14="http://schemas.microsoft.com/office/powerpoint/2010/main" val="4168608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D0FD6F-6805-453D-8739-40368A61C73A}"/>
              </a:ext>
            </a:extLst>
          </p:cNvPr>
          <p:cNvPicPr>
            <a:picLocks noChangeAspect="1"/>
          </p:cNvPicPr>
          <p:nvPr/>
        </p:nvPicPr>
        <p:blipFill>
          <a:blip r:embed="rId3"/>
          <a:stretch>
            <a:fillRect/>
          </a:stretch>
        </p:blipFill>
        <p:spPr>
          <a:xfrm>
            <a:off x="11102708" y="3975014"/>
            <a:ext cx="789011" cy="789011"/>
          </a:xfrm>
          <a:prstGeom prst="rect">
            <a:avLst/>
          </a:prstGeom>
        </p:spPr>
      </p:pic>
      <p:sp>
        <p:nvSpPr>
          <p:cNvPr id="4" name="Title 3">
            <a:extLst>
              <a:ext uri="{FF2B5EF4-FFF2-40B4-BE49-F238E27FC236}">
                <a16:creationId xmlns:a16="http://schemas.microsoft.com/office/drawing/2014/main" id="{B3E8F508-5BD7-411B-BBE0-5D5577B1C26B}"/>
              </a:ext>
            </a:extLst>
          </p:cNvPr>
          <p:cNvSpPr>
            <a:spLocks noGrp="1"/>
          </p:cNvSpPr>
          <p:nvPr>
            <p:ph type="title"/>
          </p:nvPr>
        </p:nvSpPr>
        <p:spPr/>
        <p:txBody>
          <a:bodyPr/>
          <a:lstStyle/>
          <a:p>
            <a:r>
              <a:rPr lang="en-US" dirty="0"/>
              <a:t>What does your web server do?</a:t>
            </a:r>
          </a:p>
        </p:txBody>
      </p:sp>
      <p:sp>
        <p:nvSpPr>
          <p:cNvPr id="5" name="Content Placeholder 4">
            <a:extLst>
              <a:ext uri="{FF2B5EF4-FFF2-40B4-BE49-F238E27FC236}">
                <a16:creationId xmlns:a16="http://schemas.microsoft.com/office/drawing/2014/main" id="{93B758E8-A237-4FAD-B361-31E21494D236}"/>
              </a:ext>
            </a:extLst>
          </p:cNvPr>
          <p:cNvSpPr>
            <a:spLocks noGrp="1"/>
          </p:cNvSpPr>
          <p:nvPr>
            <p:ph sz="half" idx="1"/>
          </p:nvPr>
        </p:nvSpPr>
        <p:spPr>
          <a:xfrm>
            <a:off x="816218" y="2109462"/>
            <a:ext cx="4754880" cy="3977640"/>
          </a:xfrm>
        </p:spPr>
        <p:txBody>
          <a:bodyPr/>
          <a:lstStyle/>
          <a:p>
            <a:r>
              <a:rPr lang="en-US" b="1" dirty="0"/>
              <a:t>A web server takes a client request and gives something back to the client</a:t>
            </a:r>
          </a:p>
          <a:p>
            <a:pPr lvl="1"/>
            <a:r>
              <a:rPr lang="en-US" i="1" dirty="0"/>
              <a:t>A web browser</a:t>
            </a:r>
            <a:r>
              <a:rPr lang="en-US" dirty="0"/>
              <a:t> lets a user request a resource</a:t>
            </a:r>
          </a:p>
          <a:p>
            <a:pPr lvl="1"/>
            <a:r>
              <a:rPr lang="en-US" i="1" dirty="0"/>
              <a:t>The web server </a:t>
            </a:r>
            <a:r>
              <a:rPr lang="en-US" dirty="0"/>
              <a:t>gets the request, finds the resource, and return something  to the user.</a:t>
            </a:r>
          </a:p>
          <a:p>
            <a:pPr lvl="1"/>
            <a:r>
              <a:rPr lang="en-US" dirty="0"/>
              <a:t>If the thing isn't there, you get the "</a:t>
            </a:r>
            <a:r>
              <a:rPr lang="en-US" b="1" dirty="0">
                <a:solidFill>
                  <a:srgbClr val="C00000"/>
                </a:solidFill>
              </a:rPr>
              <a:t>404 Not Found</a:t>
            </a:r>
            <a:r>
              <a:rPr lang="en-US" dirty="0"/>
              <a:t>" message.</a:t>
            </a:r>
          </a:p>
        </p:txBody>
      </p:sp>
      <p:grpSp>
        <p:nvGrpSpPr>
          <p:cNvPr id="7" name="Group 6">
            <a:extLst>
              <a:ext uri="{FF2B5EF4-FFF2-40B4-BE49-F238E27FC236}">
                <a16:creationId xmlns:a16="http://schemas.microsoft.com/office/drawing/2014/main" id="{178BBEDC-EC82-48DF-835D-CA9448D43682}"/>
              </a:ext>
            </a:extLst>
          </p:cNvPr>
          <p:cNvGrpSpPr/>
          <p:nvPr/>
        </p:nvGrpSpPr>
        <p:grpSpPr>
          <a:xfrm>
            <a:off x="6431441" y="2093976"/>
            <a:ext cx="1578023" cy="1609344"/>
            <a:chOff x="2849598" y="2620998"/>
            <a:chExt cx="1904762" cy="1904762"/>
          </a:xfrm>
        </p:grpSpPr>
        <p:pic>
          <p:nvPicPr>
            <p:cNvPr id="8" name="Picture 7">
              <a:extLst>
                <a:ext uri="{FF2B5EF4-FFF2-40B4-BE49-F238E27FC236}">
                  <a16:creationId xmlns:a16="http://schemas.microsoft.com/office/drawing/2014/main" id="{0E5FC2B1-7FDA-4747-BB64-0A44FC9F8D14}"/>
                </a:ext>
              </a:extLst>
            </p:cNvPr>
            <p:cNvPicPr>
              <a:picLocks noChangeAspect="1"/>
            </p:cNvPicPr>
            <p:nvPr/>
          </p:nvPicPr>
          <p:blipFill>
            <a:blip r:embed="rId4"/>
            <a:stretch>
              <a:fillRect/>
            </a:stretch>
          </p:blipFill>
          <p:spPr>
            <a:xfrm>
              <a:off x="2849598" y="2620998"/>
              <a:ext cx="1904762" cy="1904762"/>
            </a:xfrm>
            <a:prstGeom prst="rect">
              <a:avLst/>
            </a:prstGeom>
          </p:spPr>
        </p:pic>
        <p:pic>
          <p:nvPicPr>
            <p:cNvPr id="9" name="Picture 8">
              <a:extLst>
                <a:ext uri="{FF2B5EF4-FFF2-40B4-BE49-F238E27FC236}">
                  <a16:creationId xmlns:a16="http://schemas.microsoft.com/office/drawing/2014/main" id="{33315E29-2576-4C19-8C19-54B4CD567AA5}"/>
                </a:ext>
              </a:extLst>
            </p:cNvPr>
            <p:cNvPicPr>
              <a:picLocks noChangeAspect="1"/>
            </p:cNvPicPr>
            <p:nvPr/>
          </p:nvPicPr>
          <p:blipFill>
            <a:blip r:embed="rId5"/>
            <a:stretch>
              <a:fillRect/>
            </a:stretch>
          </p:blipFill>
          <p:spPr>
            <a:xfrm>
              <a:off x="3382956" y="2899764"/>
              <a:ext cx="838046" cy="838046"/>
            </a:xfrm>
            <a:prstGeom prst="rect">
              <a:avLst/>
            </a:prstGeom>
          </p:spPr>
        </p:pic>
      </p:grpSp>
      <p:pic>
        <p:nvPicPr>
          <p:cNvPr id="10" name="Picture 9">
            <a:extLst>
              <a:ext uri="{FF2B5EF4-FFF2-40B4-BE49-F238E27FC236}">
                <a16:creationId xmlns:a16="http://schemas.microsoft.com/office/drawing/2014/main" id="{A780D3B4-AB14-4189-B2DE-9856613023B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658818" y="3509006"/>
            <a:ext cx="1768489" cy="1768489"/>
          </a:xfrm>
          <a:prstGeom prst="rect">
            <a:avLst/>
          </a:prstGeom>
        </p:spPr>
      </p:pic>
      <p:cxnSp>
        <p:nvCxnSpPr>
          <p:cNvPr id="17" name="Connector: Curved 16">
            <a:extLst>
              <a:ext uri="{FF2B5EF4-FFF2-40B4-BE49-F238E27FC236}">
                <a16:creationId xmlns:a16="http://schemas.microsoft.com/office/drawing/2014/main" id="{DB02478F-1442-4F60-8C24-91254798361F}"/>
              </a:ext>
            </a:extLst>
          </p:cNvPr>
          <p:cNvCxnSpPr>
            <a:stCxn id="8" idx="3"/>
            <a:endCxn id="10" idx="0"/>
          </p:cNvCxnSpPr>
          <p:nvPr/>
        </p:nvCxnSpPr>
        <p:spPr>
          <a:xfrm>
            <a:off x="8009464" y="2898648"/>
            <a:ext cx="2533599" cy="610358"/>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C421467-811D-45A3-A9FE-FAD8FB4EDCD7}"/>
              </a:ext>
            </a:extLst>
          </p:cNvPr>
          <p:cNvPicPr>
            <a:picLocks noChangeAspect="1"/>
          </p:cNvPicPr>
          <p:nvPr/>
        </p:nvPicPr>
        <p:blipFill>
          <a:blip r:embed="rId7">
            <a:clrChange>
              <a:clrFrom>
                <a:srgbClr val="F0F0F0"/>
              </a:clrFrom>
              <a:clrTo>
                <a:srgbClr val="F0F0F0">
                  <a:alpha val="0"/>
                </a:srgbClr>
              </a:clrTo>
            </a:clrChange>
          </a:blip>
          <a:stretch>
            <a:fillRect/>
          </a:stretch>
        </p:blipFill>
        <p:spPr>
          <a:xfrm>
            <a:off x="9274786" y="2744984"/>
            <a:ext cx="723372" cy="723372"/>
          </a:xfrm>
          <a:prstGeom prst="rect">
            <a:avLst/>
          </a:prstGeom>
        </p:spPr>
      </p:pic>
      <p:cxnSp>
        <p:nvCxnSpPr>
          <p:cNvPr id="18" name="Connector: Curved 17">
            <a:extLst>
              <a:ext uri="{FF2B5EF4-FFF2-40B4-BE49-F238E27FC236}">
                <a16:creationId xmlns:a16="http://schemas.microsoft.com/office/drawing/2014/main" id="{5FBB3BB1-0BF9-494D-AAB5-029F8C6B1658}"/>
              </a:ext>
            </a:extLst>
          </p:cNvPr>
          <p:cNvCxnSpPr>
            <a:cxnSpLocks/>
            <a:stCxn id="10" idx="2"/>
            <a:endCxn id="8" idx="2"/>
          </p:cNvCxnSpPr>
          <p:nvPr/>
        </p:nvCxnSpPr>
        <p:spPr>
          <a:xfrm rot="5400000" flipH="1">
            <a:off x="8094670" y="2829103"/>
            <a:ext cx="1574175" cy="3322610"/>
          </a:xfrm>
          <a:prstGeom prst="curvedConnector3">
            <a:avLst>
              <a:gd name="adj1" fmla="val -1452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215431-A7AF-4C7C-B159-7162CA01350C}"/>
              </a:ext>
            </a:extLst>
          </p:cNvPr>
          <p:cNvSpPr txBox="1"/>
          <p:nvPr/>
        </p:nvSpPr>
        <p:spPr>
          <a:xfrm>
            <a:off x="6752302" y="1861050"/>
            <a:ext cx="797013" cy="400110"/>
          </a:xfrm>
          <a:prstGeom prst="rect">
            <a:avLst/>
          </a:prstGeom>
          <a:noFill/>
        </p:spPr>
        <p:txBody>
          <a:bodyPr wrap="none" rtlCol="0">
            <a:spAutoFit/>
          </a:bodyPr>
          <a:lstStyle/>
          <a:p>
            <a:r>
              <a:rPr lang="en-US" sz="2000" b="1" dirty="0">
                <a:latin typeface="Ink Free" panose="03080402000500000000" pitchFamily="66" charset="0"/>
              </a:rPr>
              <a:t>Client</a:t>
            </a:r>
          </a:p>
        </p:txBody>
      </p:sp>
      <p:sp>
        <p:nvSpPr>
          <p:cNvPr id="23" name="TextBox 22">
            <a:extLst>
              <a:ext uri="{FF2B5EF4-FFF2-40B4-BE49-F238E27FC236}">
                <a16:creationId xmlns:a16="http://schemas.microsoft.com/office/drawing/2014/main" id="{E8965C1F-794B-4D12-BF5A-E3BA3AE1317C}"/>
              </a:ext>
            </a:extLst>
          </p:cNvPr>
          <p:cNvSpPr txBox="1"/>
          <p:nvPr/>
        </p:nvSpPr>
        <p:spPr>
          <a:xfrm>
            <a:off x="10055711" y="4970634"/>
            <a:ext cx="1015732" cy="400110"/>
          </a:xfrm>
          <a:prstGeom prst="rect">
            <a:avLst/>
          </a:prstGeom>
          <a:noFill/>
        </p:spPr>
        <p:txBody>
          <a:bodyPr wrap="square" rtlCol="0">
            <a:spAutoFit/>
          </a:bodyPr>
          <a:lstStyle/>
          <a:p>
            <a:r>
              <a:rPr lang="en-US" sz="2000" b="1" dirty="0">
                <a:latin typeface="Ink Free" panose="03080402000500000000" pitchFamily="66" charset="0"/>
              </a:rPr>
              <a:t>Server</a:t>
            </a:r>
          </a:p>
        </p:txBody>
      </p:sp>
      <p:sp>
        <p:nvSpPr>
          <p:cNvPr id="24" name="TextBox 23">
            <a:extLst>
              <a:ext uri="{FF2B5EF4-FFF2-40B4-BE49-F238E27FC236}">
                <a16:creationId xmlns:a16="http://schemas.microsoft.com/office/drawing/2014/main" id="{DFC70B84-8E56-4893-A56F-65D8D1ACBFFB}"/>
              </a:ext>
            </a:extLst>
          </p:cNvPr>
          <p:cNvSpPr txBox="1"/>
          <p:nvPr/>
        </p:nvSpPr>
        <p:spPr>
          <a:xfrm>
            <a:off x="8238209" y="3237356"/>
            <a:ext cx="1072730" cy="400110"/>
          </a:xfrm>
          <a:prstGeom prst="rect">
            <a:avLst/>
          </a:prstGeom>
          <a:noFill/>
        </p:spPr>
        <p:txBody>
          <a:bodyPr wrap="none" rtlCol="0">
            <a:spAutoFit/>
          </a:bodyPr>
          <a:lstStyle/>
          <a:p>
            <a:r>
              <a:rPr lang="en-US" sz="2000" b="1" dirty="0">
                <a:latin typeface="Ink Free" panose="03080402000500000000" pitchFamily="66" charset="0"/>
              </a:rPr>
              <a:t>Request</a:t>
            </a:r>
          </a:p>
        </p:txBody>
      </p:sp>
      <p:sp>
        <p:nvSpPr>
          <p:cNvPr id="25" name="TextBox 24">
            <a:extLst>
              <a:ext uri="{FF2B5EF4-FFF2-40B4-BE49-F238E27FC236}">
                <a16:creationId xmlns:a16="http://schemas.microsoft.com/office/drawing/2014/main" id="{6F146C73-C407-405A-8DF7-B11FE349C5B4}"/>
              </a:ext>
            </a:extLst>
          </p:cNvPr>
          <p:cNvSpPr txBox="1"/>
          <p:nvPr/>
        </p:nvSpPr>
        <p:spPr>
          <a:xfrm>
            <a:off x="8336740" y="5743184"/>
            <a:ext cx="1173719" cy="400110"/>
          </a:xfrm>
          <a:prstGeom prst="rect">
            <a:avLst/>
          </a:prstGeom>
          <a:noFill/>
        </p:spPr>
        <p:txBody>
          <a:bodyPr wrap="none" rtlCol="0">
            <a:spAutoFit/>
          </a:bodyPr>
          <a:lstStyle/>
          <a:p>
            <a:r>
              <a:rPr lang="en-US" sz="2000" b="1" dirty="0">
                <a:latin typeface="Ink Free" panose="03080402000500000000" pitchFamily="66" charset="0"/>
              </a:rPr>
              <a:t>Response</a:t>
            </a:r>
          </a:p>
        </p:txBody>
      </p:sp>
      <p:sp>
        <p:nvSpPr>
          <p:cNvPr id="28" name="TextBox 27">
            <a:extLst>
              <a:ext uri="{FF2B5EF4-FFF2-40B4-BE49-F238E27FC236}">
                <a16:creationId xmlns:a16="http://schemas.microsoft.com/office/drawing/2014/main" id="{5A3743DA-D4BB-446A-ABDB-9A67EF3DA2D4}"/>
              </a:ext>
            </a:extLst>
          </p:cNvPr>
          <p:cNvSpPr txBox="1"/>
          <p:nvPr/>
        </p:nvSpPr>
        <p:spPr>
          <a:xfrm>
            <a:off x="9213972" y="1451668"/>
            <a:ext cx="2959465" cy="1107996"/>
          </a:xfrm>
          <a:prstGeom prst="rect">
            <a:avLst/>
          </a:prstGeom>
          <a:noFill/>
        </p:spPr>
        <p:txBody>
          <a:bodyPr wrap="none" rtlCol="0">
            <a:spAutoFit/>
          </a:bodyPr>
          <a:lstStyle/>
          <a:p>
            <a:r>
              <a:rPr lang="en-US" sz="1600" b="1" dirty="0">
                <a:latin typeface="Ink Free" panose="03080402000500000000" pitchFamily="66" charset="0"/>
              </a:rPr>
              <a:t>The client's request contains</a:t>
            </a:r>
          </a:p>
          <a:p>
            <a:r>
              <a:rPr lang="en-US" sz="1600" b="1" dirty="0">
                <a:latin typeface="Ink Free" panose="03080402000500000000" pitchFamily="66" charset="0"/>
              </a:rPr>
              <a:t>The name and address (URL),</a:t>
            </a:r>
          </a:p>
          <a:p>
            <a:r>
              <a:rPr lang="en-US" sz="1600" b="1" dirty="0">
                <a:latin typeface="Ink Free" panose="03080402000500000000" pitchFamily="66" charset="0"/>
              </a:rPr>
              <a:t>of the thing the client is looking</a:t>
            </a:r>
          </a:p>
          <a:p>
            <a:r>
              <a:rPr lang="en-US" sz="1600" b="1" dirty="0">
                <a:latin typeface="Ink Free" panose="03080402000500000000" pitchFamily="66" charset="0"/>
              </a:rPr>
              <a:t>for.</a:t>
            </a:r>
          </a:p>
        </p:txBody>
      </p:sp>
      <p:cxnSp>
        <p:nvCxnSpPr>
          <p:cNvPr id="30" name="Connector: Curved 29">
            <a:extLst>
              <a:ext uri="{FF2B5EF4-FFF2-40B4-BE49-F238E27FC236}">
                <a16:creationId xmlns:a16="http://schemas.microsoft.com/office/drawing/2014/main" id="{0EC2CD98-D1A7-4FC3-827A-0A0D9EBE2C1F}"/>
              </a:ext>
            </a:extLst>
          </p:cNvPr>
          <p:cNvCxnSpPr>
            <a:cxnSpLocks/>
            <a:stCxn id="28" idx="1"/>
            <a:endCxn id="21" idx="0"/>
          </p:cNvCxnSpPr>
          <p:nvPr/>
        </p:nvCxnSpPr>
        <p:spPr>
          <a:xfrm rot="10800000" flipV="1">
            <a:off x="8800834" y="2005666"/>
            <a:ext cx="413139" cy="66026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Document">
            <a:extLst>
              <a:ext uri="{FF2B5EF4-FFF2-40B4-BE49-F238E27FC236}">
                <a16:creationId xmlns:a16="http://schemas.microsoft.com/office/drawing/2014/main" id="{995EABE7-0A33-40A7-ABF3-2747DC6330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0043" y="2665930"/>
            <a:ext cx="601579" cy="601579"/>
          </a:xfrm>
          <a:prstGeom prst="rect">
            <a:avLst/>
          </a:prstGeom>
        </p:spPr>
      </p:pic>
      <p:sp>
        <p:nvSpPr>
          <p:cNvPr id="31" name="TextBox 30">
            <a:extLst>
              <a:ext uri="{FF2B5EF4-FFF2-40B4-BE49-F238E27FC236}">
                <a16:creationId xmlns:a16="http://schemas.microsoft.com/office/drawing/2014/main" id="{C5EF6971-A4F6-4DCB-811C-A497B6A95066}"/>
              </a:ext>
            </a:extLst>
          </p:cNvPr>
          <p:cNvSpPr txBox="1"/>
          <p:nvPr/>
        </p:nvSpPr>
        <p:spPr>
          <a:xfrm>
            <a:off x="3890317" y="5370744"/>
            <a:ext cx="3299301" cy="1077218"/>
          </a:xfrm>
          <a:prstGeom prst="rect">
            <a:avLst/>
          </a:prstGeom>
          <a:noFill/>
        </p:spPr>
        <p:txBody>
          <a:bodyPr wrap="none" rtlCol="0">
            <a:spAutoFit/>
          </a:bodyPr>
          <a:lstStyle/>
          <a:p>
            <a:r>
              <a:rPr lang="en-US" sz="1600" b="1" dirty="0">
                <a:latin typeface="Ink Free" panose="03080402000500000000" pitchFamily="66" charset="0"/>
              </a:rPr>
              <a:t>The server's response contains the </a:t>
            </a:r>
          </a:p>
          <a:p>
            <a:r>
              <a:rPr lang="en-US" sz="1600" b="1" dirty="0">
                <a:latin typeface="Ink Free" panose="03080402000500000000" pitchFamily="66" charset="0"/>
              </a:rPr>
              <a:t>actual document that the client</a:t>
            </a:r>
          </a:p>
          <a:p>
            <a:r>
              <a:rPr lang="en-US" sz="1600" b="1" dirty="0">
                <a:latin typeface="Ink Free" panose="03080402000500000000" pitchFamily="66" charset="0"/>
              </a:rPr>
              <a:t>requested (or an error code if the </a:t>
            </a:r>
          </a:p>
          <a:p>
            <a:r>
              <a:rPr lang="en-US" sz="1600" b="1" dirty="0">
                <a:latin typeface="Ink Free" panose="03080402000500000000" pitchFamily="66" charset="0"/>
              </a:rPr>
              <a:t>request could not be processed)</a:t>
            </a:r>
          </a:p>
        </p:txBody>
      </p:sp>
      <p:cxnSp>
        <p:nvCxnSpPr>
          <p:cNvPr id="33" name="Connector: Curved 32">
            <a:extLst>
              <a:ext uri="{FF2B5EF4-FFF2-40B4-BE49-F238E27FC236}">
                <a16:creationId xmlns:a16="http://schemas.microsoft.com/office/drawing/2014/main" id="{CB17EF53-97F4-4E27-BB36-C098DCA04415}"/>
              </a:ext>
            </a:extLst>
          </p:cNvPr>
          <p:cNvCxnSpPr>
            <a:cxnSpLocks/>
            <a:stCxn id="31" idx="3"/>
            <a:endCxn id="25" idx="1"/>
          </p:cNvCxnSpPr>
          <p:nvPr/>
        </p:nvCxnSpPr>
        <p:spPr>
          <a:xfrm>
            <a:off x="7189618" y="5909353"/>
            <a:ext cx="1147122" cy="3388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Document">
            <a:extLst>
              <a:ext uri="{FF2B5EF4-FFF2-40B4-BE49-F238E27FC236}">
                <a16:creationId xmlns:a16="http://schemas.microsoft.com/office/drawing/2014/main" id="{601817FC-E17D-467D-8899-E095741903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2393" y="5165704"/>
            <a:ext cx="601579" cy="601579"/>
          </a:xfrm>
          <a:prstGeom prst="rect">
            <a:avLst/>
          </a:prstGeom>
        </p:spPr>
      </p:pic>
      <p:pic>
        <p:nvPicPr>
          <p:cNvPr id="13" name="Picture 12">
            <a:extLst>
              <a:ext uri="{FF2B5EF4-FFF2-40B4-BE49-F238E27FC236}">
                <a16:creationId xmlns:a16="http://schemas.microsoft.com/office/drawing/2014/main" id="{F19461F2-3CF6-4B32-B817-2F4E1B4CA7B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95882" y="4475428"/>
            <a:ext cx="756866" cy="756866"/>
          </a:xfrm>
          <a:prstGeom prst="rect">
            <a:avLst/>
          </a:prstGeom>
        </p:spPr>
      </p:pic>
    </p:spTree>
    <p:extLst>
      <p:ext uri="{BB962C8B-B14F-4D97-AF65-F5344CB8AC3E}">
        <p14:creationId xmlns:p14="http://schemas.microsoft.com/office/powerpoint/2010/main" val="1834335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9A75-2F52-4432-8AC8-F2C1925179DA}"/>
              </a:ext>
            </a:extLst>
          </p:cNvPr>
          <p:cNvSpPr>
            <a:spLocks noGrp="1"/>
          </p:cNvSpPr>
          <p:nvPr>
            <p:ph type="title"/>
          </p:nvPr>
        </p:nvSpPr>
        <p:spPr/>
        <p:txBody>
          <a:bodyPr/>
          <a:lstStyle/>
          <a:p>
            <a:r>
              <a:rPr lang="en-US" dirty="0"/>
              <a:t>Servlets, filters, and jsps (JAVA code)</a:t>
            </a:r>
          </a:p>
        </p:txBody>
      </p:sp>
      <p:sp>
        <p:nvSpPr>
          <p:cNvPr id="3" name="Content Placeholder 2">
            <a:extLst>
              <a:ext uri="{FF2B5EF4-FFF2-40B4-BE49-F238E27FC236}">
                <a16:creationId xmlns:a16="http://schemas.microsoft.com/office/drawing/2014/main" id="{9A2C9E35-59C7-4D97-BEB4-F679492601D9}"/>
              </a:ext>
            </a:extLst>
          </p:cNvPr>
          <p:cNvSpPr>
            <a:spLocks noGrp="1"/>
          </p:cNvSpPr>
          <p:nvPr>
            <p:ph idx="1"/>
          </p:nvPr>
        </p:nvSpPr>
        <p:spPr/>
        <p:txBody>
          <a:bodyPr/>
          <a:lstStyle/>
          <a:p>
            <a:r>
              <a:rPr lang="en-US" dirty="0"/>
              <a:t>Servlets</a:t>
            </a:r>
          </a:p>
          <a:p>
            <a:pPr lvl="1"/>
            <a:r>
              <a:rPr lang="en-US" dirty="0"/>
              <a:t>Servlets are a key component of any Java EE web application.</a:t>
            </a:r>
          </a:p>
          <a:p>
            <a:pPr lvl="1"/>
            <a:r>
              <a:rPr lang="en-US" dirty="0"/>
              <a:t>Servlets are Java classes responsible for accepting and responding to HTTP requests.</a:t>
            </a:r>
          </a:p>
          <a:p>
            <a:r>
              <a:rPr lang="en-US" dirty="0"/>
              <a:t>Filters</a:t>
            </a:r>
          </a:p>
          <a:p>
            <a:pPr lvl="1"/>
            <a:r>
              <a:rPr lang="en-US" dirty="0"/>
              <a:t>A filter is one such component that can intercept requests to your servlets</a:t>
            </a:r>
          </a:p>
          <a:p>
            <a:pPr lvl="1"/>
            <a:r>
              <a:rPr lang="en-US" dirty="0"/>
              <a:t>Your can use filters to meet a variety of needs, from data formatting, to response compression, to authentication and authorization.</a:t>
            </a:r>
          </a:p>
          <a:p>
            <a:r>
              <a:rPr lang="en-US" dirty="0"/>
              <a:t>JSPs </a:t>
            </a:r>
          </a:p>
          <a:p>
            <a:pPr lvl="1"/>
            <a:r>
              <a:rPr lang="en-US" dirty="0"/>
              <a:t>JSPs provide you with the means to easily create dynamic, HTML-based graphical user interfaces for your web applications without having to manually write String of HTML in the servlet.</a:t>
            </a:r>
          </a:p>
        </p:txBody>
      </p:sp>
    </p:spTree>
    <p:extLst>
      <p:ext uri="{BB962C8B-B14F-4D97-AF65-F5344CB8AC3E}">
        <p14:creationId xmlns:p14="http://schemas.microsoft.com/office/powerpoint/2010/main" val="2269592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lstStyle/>
          <a:p>
            <a:r>
              <a:rPr lang="en-US" dirty="0"/>
              <a:t>All standard Java EE web applications are deployed as </a:t>
            </a:r>
            <a:r>
              <a:rPr lang="en-US" b="1" i="1" dirty="0"/>
              <a:t>WAR file</a:t>
            </a:r>
            <a:r>
              <a:rPr lang="en-US" i="1" dirty="0"/>
              <a:t> (</a:t>
            </a:r>
            <a:r>
              <a:rPr lang="en-US" b="1" i="1" dirty="0"/>
              <a:t>Web Application Archive file) </a:t>
            </a:r>
            <a:r>
              <a:rPr lang="en-US" dirty="0"/>
              <a:t>.</a:t>
            </a:r>
          </a:p>
          <a:p>
            <a:r>
              <a:rPr lang="en-US" dirty="0"/>
              <a:t>All Java EE web application servers support WAR file application archives.</a:t>
            </a:r>
          </a:p>
          <a:p>
            <a:r>
              <a:rPr lang="en-US" dirty="0"/>
              <a:t>The directory structure convention as  shown in Figure.</a:t>
            </a:r>
          </a:p>
          <a:p>
            <a:pPr marL="0" indent="0">
              <a:buNone/>
            </a:pPr>
            <a:endParaRPr lang="en-US" dirty="0"/>
          </a:p>
          <a:p>
            <a:endParaRPr lang="en-US" dirty="0"/>
          </a:p>
          <a:p>
            <a:endParaRPr lang="en-US" dirty="0"/>
          </a:p>
        </p:txBody>
      </p:sp>
      <p:pic>
        <p:nvPicPr>
          <p:cNvPr id="9" name="Picture 8">
            <a:extLst>
              <a:ext uri="{FF2B5EF4-FFF2-40B4-BE49-F238E27FC236}">
                <a16:creationId xmlns:a16="http://schemas.microsoft.com/office/drawing/2014/main" id="{A3A42085-473A-4262-BB78-2CABA8B5D97A}"/>
              </a:ext>
            </a:extLst>
          </p:cNvPr>
          <p:cNvPicPr>
            <a:picLocks noChangeAspect="1"/>
          </p:cNvPicPr>
          <p:nvPr/>
        </p:nvPicPr>
        <p:blipFill>
          <a:blip r:embed="rId2"/>
          <a:stretch>
            <a:fillRect/>
          </a:stretch>
        </p:blipFill>
        <p:spPr>
          <a:xfrm>
            <a:off x="6096000" y="1679962"/>
            <a:ext cx="5775158" cy="4693406"/>
          </a:xfrm>
          <a:prstGeom prst="rect">
            <a:avLst/>
          </a:prstGeom>
        </p:spPr>
      </p:pic>
    </p:spTree>
    <p:extLst>
      <p:ext uri="{BB962C8B-B14F-4D97-AF65-F5344CB8AC3E}">
        <p14:creationId xmlns:p14="http://schemas.microsoft.com/office/powerpoint/2010/main" val="893896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normAutofit fontScale="92500" lnSpcReduction="10000"/>
          </a:bodyPr>
          <a:lstStyle/>
          <a:p>
            <a:pPr marL="0" indent="0">
              <a:buNone/>
            </a:pPr>
            <a:r>
              <a:rPr lang="en-US" dirty="0"/>
              <a:t>In any web application we can have following components</a:t>
            </a:r>
          </a:p>
          <a:p>
            <a:r>
              <a:rPr lang="en-US" dirty="0"/>
              <a:t>Static contents like HTML.</a:t>
            </a:r>
          </a:p>
          <a:p>
            <a:r>
              <a:rPr lang="en-US" dirty="0"/>
              <a:t>Client side files like CSS and JavaScript.</a:t>
            </a:r>
          </a:p>
          <a:p>
            <a:r>
              <a:rPr lang="en-US" dirty="0"/>
              <a:t>JSP (Java Server Pages) to generate dynamic content.</a:t>
            </a:r>
          </a:p>
          <a:p>
            <a:r>
              <a:rPr lang="en-US" dirty="0"/>
              <a:t>Servlets.</a:t>
            </a:r>
          </a:p>
          <a:p>
            <a:r>
              <a:rPr lang="en-US" dirty="0"/>
              <a:t>External library or jar files.</a:t>
            </a:r>
          </a:p>
          <a:p>
            <a:r>
              <a:rPr lang="en-US" dirty="0"/>
              <a:t>Any other java utility classes.</a:t>
            </a:r>
          </a:p>
          <a:p>
            <a:r>
              <a:rPr lang="en-US" dirty="0"/>
              <a:t>web.xml also known as deployment descriptor (DD)</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3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normAutofit/>
          </a:bodyPr>
          <a:lstStyle/>
          <a:p>
            <a:pPr marL="0" indent="0">
              <a:buNone/>
            </a:pPr>
            <a:r>
              <a:rPr lang="en-US" b="1" dirty="0"/>
              <a:t>Web Application Root Directory</a:t>
            </a:r>
          </a:p>
          <a:p>
            <a:r>
              <a:rPr lang="en-US" dirty="0"/>
              <a:t>his is the main or Root folder of web application. Usually name of this folder becomes your web application context.</a:t>
            </a:r>
          </a:p>
          <a:p>
            <a:r>
              <a:rPr lang="en-US" dirty="0"/>
              <a:t>Example:  </a:t>
            </a:r>
            <a:r>
              <a:rPr lang="en-US" dirty="0" err="1"/>
              <a:t>FirstWebApplication</a:t>
            </a:r>
            <a:endParaRPr lang="en-US" dirty="0"/>
          </a:p>
          <a:p>
            <a:pPr lvl="1"/>
            <a:r>
              <a:rPr lang="en-US" dirty="0"/>
              <a:t>http://localhost:8080/FirstWebApplication</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DC18DF3-D540-4140-A2D4-73215320344B}"/>
              </a:ext>
            </a:extLst>
          </p:cNvPr>
          <p:cNvSpPr/>
          <p:nvPr/>
        </p:nvSpPr>
        <p:spPr>
          <a:xfrm>
            <a:off x="7780421" y="1828800"/>
            <a:ext cx="3031958" cy="70585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900217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normAutofit/>
          </a:bodyPr>
          <a:lstStyle/>
          <a:p>
            <a:pPr marL="0" indent="0">
              <a:buNone/>
            </a:pPr>
            <a:r>
              <a:rPr lang="en-US" b="1" dirty="0"/>
              <a:t>WEB-INF</a:t>
            </a:r>
          </a:p>
          <a:p>
            <a:r>
              <a:rPr lang="en-US" dirty="0"/>
              <a:t>This is the special directory under web application root directory. </a:t>
            </a:r>
          </a:p>
          <a:p>
            <a:r>
              <a:rPr lang="en-US" dirty="0"/>
              <a:t>This is secured folder and files available within this folder will not be accessible to client directly. </a:t>
            </a:r>
          </a:p>
          <a:p>
            <a:r>
              <a:rPr lang="en-US" dirty="0"/>
              <a:t>Which means say if this directory has one file “index.html” then this file cannot be accessed directly via http://localhost:8080/FirstWebApplication/index.html</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DC18DF3-D540-4140-A2D4-73215320344B}"/>
              </a:ext>
            </a:extLst>
          </p:cNvPr>
          <p:cNvSpPr/>
          <p:nvPr/>
        </p:nvSpPr>
        <p:spPr>
          <a:xfrm>
            <a:off x="6753725" y="2877572"/>
            <a:ext cx="2277979" cy="70585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085390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normAutofit lnSpcReduction="10000"/>
          </a:bodyPr>
          <a:lstStyle/>
          <a:p>
            <a:pPr marL="0" indent="0">
              <a:buNone/>
            </a:pPr>
            <a:r>
              <a:rPr lang="en-US" b="1" dirty="0"/>
              <a:t>WEB-INF/lib</a:t>
            </a:r>
          </a:p>
          <a:p>
            <a:r>
              <a:rPr lang="en-US" b="1" dirty="0"/>
              <a:t> </a:t>
            </a:r>
            <a:r>
              <a:rPr lang="en-US" dirty="0"/>
              <a:t>All the required jar files or third party jar files will be placed inside this directory.</a:t>
            </a:r>
          </a:p>
          <a:p>
            <a:pPr marL="0" indent="0">
              <a:buNone/>
            </a:pPr>
            <a:r>
              <a:rPr lang="en-US" b="1" dirty="0"/>
              <a:t>WEB-INF/classes</a:t>
            </a:r>
          </a:p>
          <a:p>
            <a:r>
              <a:rPr lang="en-US" dirty="0"/>
              <a:t>All the java code including servlets for the web application will go inside classes folder. </a:t>
            </a:r>
          </a:p>
          <a:p>
            <a:r>
              <a:rPr lang="en-US" dirty="0"/>
              <a:t>We can also put our own classes into a JAR file, and place it here, rather than putting those classes in the lib directory.</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9E476A-42B1-4DCD-AE50-4CCB42476689}"/>
              </a:ext>
            </a:extLst>
          </p:cNvPr>
          <p:cNvSpPr/>
          <p:nvPr/>
        </p:nvSpPr>
        <p:spPr>
          <a:xfrm>
            <a:off x="7972926" y="3910663"/>
            <a:ext cx="1379621" cy="70585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68787136-6B8F-4B81-BDE0-647217EED746}"/>
              </a:ext>
            </a:extLst>
          </p:cNvPr>
          <p:cNvSpPr/>
          <p:nvPr/>
        </p:nvSpPr>
        <p:spPr>
          <a:xfrm>
            <a:off x="5927558" y="3918684"/>
            <a:ext cx="1379621" cy="70585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079975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p:txBody>
          <a:bodyPr>
            <a:normAutofit/>
          </a:bodyPr>
          <a:lstStyle/>
          <a:p>
            <a:pPr marL="0" indent="0">
              <a:buNone/>
            </a:pPr>
            <a:r>
              <a:rPr lang="en-US" b="1" dirty="0"/>
              <a:t>WEB-INF/web.xml</a:t>
            </a:r>
          </a:p>
          <a:p>
            <a:r>
              <a:rPr lang="en-US" b="1" dirty="0"/>
              <a:t> </a:t>
            </a:r>
            <a:r>
              <a:rPr lang="en-US" dirty="0">
                <a:solidFill>
                  <a:srgbClr val="00B0F0"/>
                </a:solidFill>
                <a:latin typeface="Consolas" panose="020B0609020204030204" pitchFamily="49" charset="0"/>
              </a:rPr>
              <a:t>web.xml </a:t>
            </a:r>
            <a:r>
              <a:rPr lang="en-US" dirty="0"/>
              <a:t>resides under WEB-INF folder and it is also known as deployment descriptor. </a:t>
            </a:r>
          </a:p>
          <a:p>
            <a:r>
              <a:rPr lang="en-US" dirty="0"/>
              <a:t> All the configuration of web application like servlets configuration, filters configuration, welcome file list etc. are configured in </a:t>
            </a:r>
            <a:r>
              <a:rPr lang="en-US" dirty="0">
                <a:solidFill>
                  <a:srgbClr val="00B0F0"/>
                </a:solidFill>
                <a:latin typeface="Consolas" panose="020B0609020204030204" pitchFamily="49" charset="0"/>
              </a:rPr>
              <a:t>web.xml</a:t>
            </a:r>
            <a:r>
              <a:rPr lang="en-US" dirty="0"/>
              <a:t>.</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8787136-6B8F-4B81-BDE0-647217EED746}"/>
              </a:ext>
            </a:extLst>
          </p:cNvPr>
          <p:cNvSpPr/>
          <p:nvPr/>
        </p:nvSpPr>
        <p:spPr>
          <a:xfrm>
            <a:off x="6972239" y="4836004"/>
            <a:ext cx="1379621" cy="91703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169919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1310-5AAA-448B-98C9-76EFA3744B1D}"/>
              </a:ext>
            </a:extLst>
          </p:cNvPr>
          <p:cNvSpPr>
            <a:spLocks noGrp="1"/>
          </p:cNvSpPr>
          <p:nvPr>
            <p:ph type="title"/>
          </p:nvPr>
        </p:nvSpPr>
        <p:spPr/>
        <p:txBody>
          <a:bodyPr/>
          <a:lstStyle/>
          <a:p>
            <a:r>
              <a:rPr lang="en-US" dirty="0"/>
              <a:t>Directory Structure and WAR Files</a:t>
            </a:r>
          </a:p>
        </p:txBody>
      </p:sp>
      <p:sp>
        <p:nvSpPr>
          <p:cNvPr id="3" name="Content Placeholder 2">
            <a:extLst>
              <a:ext uri="{FF2B5EF4-FFF2-40B4-BE49-F238E27FC236}">
                <a16:creationId xmlns:a16="http://schemas.microsoft.com/office/drawing/2014/main" id="{CA3C963C-4894-47BB-B199-408FF9DC5FA1}"/>
              </a:ext>
            </a:extLst>
          </p:cNvPr>
          <p:cNvSpPr>
            <a:spLocks noGrp="1"/>
          </p:cNvSpPr>
          <p:nvPr>
            <p:ph sz="half" idx="1"/>
          </p:nvPr>
        </p:nvSpPr>
        <p:spPr>
          <a:xfrm>
            <a:off x="1069848" y="2178518"/>
            <a:ext cx="4754880" cy="3977640"/>
          </a:xfrm>
        </p:spPr>
        <p:txBody>
          <a:bodyPr>
            <a:normAutofit/>
          </a:bodyPr>
          <a:lstStyle/>
          <a:p>
            <a:pPr marL="0" indent="0">
              <a:buNone/>
            </a:pPr>
            <a:r>
              <a:rPr lang="en-US" b="1" dirty="0"/>
              <a:t>META-INF/MANIFEST.MF</a:t>
            </a:r>
          </a:p>
          <a:p>
            <a:r>
              <a:rPr lang="en-US" dirty="0"/>
              <a:t>This is the manifest file that can contain information about the files packaged in a WAR file's manifest.</a:t>
            </a:r>
          </a:p>
          <a:p>
            <a:pPr marL="0" indent="0">
              <a:buNone/>
            </a:pPr>
            <a:r>
              <a:rPr lang="en-US" b="1" dirty="0"/>
              <a:t>Static Files</a:t>
            </a:r>
          </a:p>
          <a:p>
            <a:r>
              <a:rPr lang="en-US" dirty="0"/>
              <a:t>All static files like HTML, CSS ,JavaScript will be placed directly under web application root directory. If we want to make these files secure , we need to place these files under </a:t>
            </a:r>
            <a:r>
              <a:rPr lang="en-US" dirty="0">
                <a:solidFill>
                  <a:srgbClr val="00B0F0"/>
                </a:solidFill>
                <a:latin typeface="Consolas" panose="020B0609020204030204" pitchFamily="49" charset="0"/>
              </a:rPr>
              <a:t>WEB-INF</a:t>
            </a:r>
            <a:r>
              <a:rPr lang="en-US" dirty="0"/>
              <a:t> directory.</a:t>
            </a:r>
          </a:p>
        </p:txBody>
      </p:sp>
      <p:pic>
        <p:nvPicPr>
          <p:cNvPr id="1026" name="Picture 2" descr="https://www.wideskills.com/sites/default/files/subjects/Servlets%20Tutorial/06/image1.png">
            <a:extLst>
              <a:ext uri="{FF2B5EF4-FFF2-40B4-BE49-F238E27FC236}">
                <a16:creationId xmlns:a16="http://schemas.microsoft.com/office/drawing/2014/main" id="{1E75CDF4-E63E-4B04-969C-66B29EBA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28" y="1621155"/>
            <a:ext cx="6305550" cy="51244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8787136-6B8F-4B81-BDE0-647217EED746}"/>
              </a:ext>
            </a:extLst>
          </p:cNvPr>
          <p:cNvSpPr/>
          <p:nvPr/>
        </p:nvSpPr>
        <p:spPr>
          <a:xfrm>
            <a:off x="10421289" y="4836004"/>
            <a:ext cx="1379621" cy="91703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8198A4D0-822A-48B7-9143-D225354EACD9}"/>
              </a:ext>
            </a:extLst>
          </p:cNvPr>
          <p:cNvSpPr/>
          <p:nvPr/>
        </p:nvSpPr>
        <p:spPr>
          <a:xfrm>
            <a:off x="8993545" y="5713682"/>
            <a:ext cx="1379621" cy="91703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323102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14D8385-9211-4758-B910-7487A008C046}"/>
              </a:ext>
            </a:extLst>
          </p:cNvPr>
          <p:cNvSpPr>
            <a:spLocks noGrp="1"/>
          </p:cNvSpPr>
          <p:nvPr>
            <p:ph type="title"/>
          </p:nvPr>
        </p:nvSpPr>
        <p:spPr/>
        <p:txBody>
          <a:bodyPr/>
          <a:lstStyle/>
          <a:p>
            <a:r>
              <a:rPr lang="en-US" dirty="0"/>
              <a:t>Java Servlet development</a:t>
            </a:r>
          </a:p>
        </p:txBody>
      </p:sp>
      <p:sp>
        <p:nvSpPr>
          <p:cNvPr id="8" name="Text Placeholder 7">
            <a:extLst>
              <a:ext uri="{FF2B5EF4-FFF2-40B4-BE49-F238E27FC236}">
                <a16:creationId xmlns:a16="http://schemas.microsoft.com/office/drawing/2014/main" id="{9CBA205F-909E-468A-862F-4280722205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13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167C5F-697D-465E-8D86-5A269CBDEF03}"/>
              </a:ext>
            </a:extLst>
          </p:cNvPr>
          <p:cNvSpPr>
            <a:spLocks noGrp="1"/>
          </p:cNvSpPr>
          <p:nvPr>
            <p:ph type="title"/>
          </p:nvPr>
        </p:nvSpPr>
        <p:spPr/>
        <p:txBody>
          <a:bodyPr/>
          <a:lstStyle/>
          <a:p>
            <a:r>
              <a:rPr lang="en-US" altLang="zh-CN" dirty="0"/>
              <a:t>What is a Java servlet?</a:t>
            </a:r>
            <a:endParaRPr lang="en-US" dirty="0"/>
          </a:p>
        </p:txBody>
      </p:sp>
      <p:sp>
        <p:nvSpPr>
          <p:cNvPr id="7" name="Content Placeholder 6">
            <a:extLst>
              <a:ext uri="{FF2B5EF4-FFF2-40B4-BE49-F238E27FC236}">
                <a16:creationId xmlns:a16="http://schemas.microsoft.com/office/drawing/2014/main" id="{39F3C5DA-3409-4E29-ABC5-968D714AD465}"/>
              </a:ext>
            </a:extLst>
          </p:cNvPr>
          <p:cNvSpPr>
            <a:spLocks noGrp="1"/>
          </p:cNvSpPr>
          <p:nvPr>
            <p:ph idx="1"/>
          </p:nvPr>
        </p:nvSpPr>
        <p:spPr/>
        <p:txBody>
          <a:bodyPr/>
          <a:lstStyle/>
          <a:p>
            <a:r>
              <a:rPr lang="en-US" dirty="0"/>
              <a:t>A Servlet is an object that receives an HTTP request and generates an HTTP response based on that request</a:t>
            </a:r>
          </a:p>
          <a:p>
            <a:r>
              <a:rPr lang="en-US" dirty="0"/>
              <a:t>A Servlet is a lowest level of a Java Component that can handle network requests besides a Java Socket.</a:t>
            </a:r>
          </a:p>
          <a:p>
            <a:r>
              <a:rPr lang="en-US" dirty="0"/>
              <a:t>A Servlet can only support the HTTP protocol</a:t>
            </a:r>
          </a:p>
          <a:p>
            <a:r>
              <a:rPr lang="en-US" dirty="0"/>
              <a:t>A Servlet is mapped to a URI. Any HTTP requests made to that URI are then handled by the Servlet</a:t>
            </a:r>
          </a:p>
          <a:p>
            <a:r>
              <a:rPr lang="en-US" dirty="0"/>
              <a:t>A Servlet when invoked follows a life cycle defined by the Enterprise Java Specification: </a:t>
            </a:r>
            <a:r>
              <a:rPr lang="en-US" dirty="0" err="1"/>
              <a:t>init</a:t>
            </a:r>
            <a:r>
              <a:rPr lang="en-US" altLang="zh-CN" dirty="0"/>
              <a:t>-&gt;service-&gt;destroy</a:t>
            </a:r>
          </a:p>
          <a:p>
            <a:r>
              <a:rPr lang="en-US" dirty="0"/>
              <a:t>A Servlet has methods that you can override to execute code within the life </a:t>
            </a:r>
            <a:r>
              <a:rPr lang="en-US"/>
              <a:t>cycle phase.</a:t>
            </a:r>
            <a:endParaRPr lang="en-US" dirty="0"/>
          </a:p>
        </p:txBody>
      </p:sp>
    </p:spTree>
    <p:extLst>
      <p:ext uri="{BB962C8B-B14F-4D97-AF65-F5344CB8AC3E}">
        <p14:creationId xmlns:p14="http://schemas.microsoft.com/office/powerpoint/2010/main" val="3103820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4F43-0B0F-4EED-A1B0-B2D1BFCB64A7}"/>
              </a:ext>
            </a:extLst>
          </p:cNvPr>
          <p:cNvSpPr>
            <a:spLocks noGrp="1"/>
          </p:cNvSpPr>
          <p:nvPr>
            <p:ph type="title"/>
          </p:nvPr>
        </p:nvSpPr>
        <p:spPr/>
        <p:txBody>
          <a:bodyPr/>
          <a:lstStyle/>
          <a:p>
            <a:r>
              <a:rPr lang="en-US" altLang="zh-CN" dirty="0"/>
              <a:t>What does a web client do?</a:t>
            </a:r>
            <a:endParaRPr lang="en-US" dirty="0"/>
          </a:p>
        </p:txBody>
      </p:sp>
      <p:sp>
        <p:nvSpPr>
          <p:cNvPr id="5" name="Content Placeholder 4">
            <a:extLst>
              <a:ext uri="{FF2B5EF4-FFF2-40B4-BE49-F238E27FC236}">
                <a16:creationId xmlns:a16="http://schemas.microsoft.com/office/drawing/2014/main" id="{9B3D0BCC-D8C3-4CD6-8816-F092AB0FFC4D}"/>
              </a:ext>
            </a:extLst>
          </p:cNvPr>
          <p:cNvSpPr>
            <a:spLocks noGrp="1"/>
          </p:cNvSpPr>
          <p:nvPr>
            <p:ph sz="half" idx="1"/>
          </p:nvPr>
        </p:nvSpPr>
        <p:spPr>
          <a:xfrm>
            <a:off x="796911" y="2166166"/>
            <a:ext cx="4144057" cy="3977640"/>
          </a:xfrm>
        </p:spPr>
        <p:txBody>
          <a:bodyPr/>
          <a:lstStyle/>
          <a:p>
            <a:r>
              <a:rPr lang="en-US" dirty="0"/>
              <a:t>A web client lets the user request something on the server, and show the user the result of the request.</a:t>
            </a:r>
          </a:p>
          <a:p>
            <a:r>
              <a:rPr lang="en-US" dirty="0"/>
              <a:t>When we talk about clients, we usually mean both the human user and the browser application.</a:t>
            </a:r>
          </a:p>
        </p:txBody>
      </p:sp>
      <p:pic>
        <p:nvPicPr>
          <p:cNvPr id="6" name="Picture 5">
            <a:extLst>
              <a:ext uri="{FF2B5EF4-FFF2-40B4-BE49-F238E27FC236}">
                <a16:creationId xmlns:a16="http://schemas.microsoft.com/office/drawing/2014/main" id="{D515EC8D-005E-40F0-9BDB-07AC092FAA55}"/>
              </a:ext>
            </a:extLst>
          </p:cNvPr>
          <p:cNvPicPr>
            <a:picLocks noChangeAspect="1"/>
          </p:cNvPicPr>
          <p:nvPr/>
        </p:nvPicPr>
        <p:blipFill>
          <a:blip r:embed="rId2"/>
          <a:stretch>
            <a:fillRect/>
          </a:stretch>
        </p:blipFill>
        <p:spPr>
          <a:xfrm>
            <a:off x="5054266" y="4154986"/>
            <a:ext cx="6886575" cy="2028825"/>
          </a:xfrm>
          <a:prstGeom prst="rect">
            <a:avLst/>
          </a:prstGeom>
        </p:spPr>
      </p:pic>
      <p:pic>
        <p:nvPicPr>
          <p:cNvPr id="7" name="Picture 6">
            <a:extLst>
              <a:ext uri="{FF2B5EF4-FFF2-40B4-BE49-F238E27FC236}">
                <a16:creationId xmlns:a16="http://schemas.microsoft.com/office/drawing/2014/main" id="{49D1D0FD-50DD-455C-A598-BF67B1A866F6}"/>
              </a:ext>
            </a:extLst>
          </p:cNvPr>
          <p:cNvPicPr>
            <a:picLocks noChangeAspect="1"/>
          </p:cNvPicPr>
          <p:nvPr/>
        </p:nvPicPr>
        <p:blipFill>
          <a:blip r:embed="rId3"/>
          <a:stretch>
            <a:fillRect/>
          </a:stretch>
        </p:blipFill>
        <p:spPr>
          <a:xfrm>
            <a:off x="5054266" y="2020659"/>
            <a:ext cx="6896100" cy="1762125"/>
          </a:xfrm>
          <a:prstGeom prst="rect">
            <a:avLst/>
          </a:prstGeom>
        </p:spPr>
      </p:pic>
    </p:spTree>
    <p:extLst>
      <p:ext uri="{BB962C8B-B14F-4D97-AF65-F5344CB8AC3E}">
        <p14:creationId xmlns:p14="http://schemas.microsoft.com/office/powerpoint/2010/main" val="961512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0940E-4B5F-4C44-AD15-70025486E511}"/>
              </a:ext>
            </a:extLst>
          </p:cNvPr>
          <p:cNvSpPr>
            <a:spLocks noGrp="1"/>
          </p:cNvSpPr>
          <p:nvPr>
            <p:ph type="title"/>
          </p:nvPr>
        </p:nvSpPr>
        <p:spPr/>
        <p:txBody>
          <a:bodyPr/>
          <a:lstStyle/>
          <a:p>
            <a:r>
              <a:rPr lang="en-US" b="1" dirty="0"/>
              <a:t>Java Servlet Lifecycle</a:t>
            </a:r>
            <a:endParaRPr lang="en-US" dirty="0"/>
          </a:p>
        </p:txBody>
      </p:sp>
      <p:sp>
        <p:nvSpPr>
          <p:cNvPr id="5" name="Content Placeholder 4">
            <a:extLst>
              <a:ext uri="{FF2B5EF4-FFF2-40B4-BE49-F238E27FC236}">
                <a16:creationId xmlns:a16="http://schemas.microsoft.com/office/drawing/2014/main" id="{6752DF57-77B5-4BAC-9C91-D4382EEEE793}"/>
              </a:ext>
            </a:extLst>
          </p:cNvPr>
          <p:cNvSpPr>
            <a:spLocks noGrp="1"/>
          </p:cNvSpPr>
          <p:nvPr>
            <p:ph idx="1"/>
          </p:nvPr>
        </p:nvSpPr>
        <p:spPr/>
        <p:txBody>
          <a:bodyPr>
            <a:normAutofit lnSpcReduction="10000"/>
          </a:bodyPr>
          <a:lstStyle/>
          <a:p>
            <a:r>
              <a:rPr lang="en-US" dirty="0"/>
              <a:t>A complete Servlet program consists of three methods</a:t>
            </a:r>
          </a:p>
          <a:p>
            <a:pPr lvl="1"/>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 service(), destroy()</a:t>
            </a:r>
          </a:p>
          <a:p>
            <a:r>
              <a:rPr lang="en-US" dirty="0"/>
              <a:t>Stay most of the life time on service()</a:t>
            </a:r>
          </a:p>
          <a:p>
            <a:pPr lvl="1"/>
            <a:r>
              <a:rPr lang="en-US" dirty="0"/>
              <a:t>Require to implement </a:t>
            </a:r>
            <a:r>
              <a:rPr lang="en-US" dirty="0">
                <a:solidFill>
                  <a:srgbClr val="00B0F0"/>
                </a:solidFill>
                <a:latin typeface="Consolas" panose="020B0609020204030204" pitchFamily="49" charset="0"/>
              </a:rPr>
              <a:t>service()</a:t>
            </a:r>
          </a:p>
          <a:p>
            <a:pPr lvl="1"/>
            <a:r>
              <a:rPr lang="en-US" dirty="0" err="1">
                <a:solidFill>
                  <a:srgbClr val="00B0F0"/>
                </a:solidFill>
                <a:latin typeface="Consolas" panose="020B0609020204030204" pitchFamily="49" charset="0"/>
              </a:rPr>
              <a:t>doGet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doPost</a:t>
            </a:r>
            <a:r>
              <a:rPr lang="en-US" dirty="0">
                <a:solidFill>
                  <a:srgbClr val="00B0F0"/>
                </a:solidFill>
                <a:latin typeface="Consolas" panose="020B0609020204030204" pitchFamily="49" charset="0"/>
              </a:rPr>
              <a:t>()</a:t>
            </a:r>
          </a:p>
          <a:p>
            <a:r>
              <a:rPr lang="en-US" dirty="0"/>
              <a:t>Other commonly used API</a:t>
            </a:r>
          </a:p>
          <a:p>
            <a:pPr lvl="1"/>
            <a:r>
              <a:rPr lang="en-US" dirty="0" err="1">
                <a:latin typeface="Consolas" panose="020B0609020204030204" pitchFamily="49" charset="0"/>
              </a:rPr>
              <a:t>ServletConfig</a:t>
            </a:r>
            <a:endParaRPr lang="en-US" dirty="0">
              <a:latin typeface="Consolas" panose="020B0609020204030204" pitchFamily="49" charset="0"/>
            </a:endParaRPr>
          </a:p>
          <a:p>
            <a:pPr lvl="1"/>
            <a:r>
              <a:rPr lang="en-US" dirty="0" err="1">
                <a:latin typeface="Consolas" panose="020B0609020204030204" pitchFamily="49" charset="0"/>
              </a:rPr>
              <a:t>ServletContext</a:t>
            </a:r>
            <a:endParaRPr lang="en-US" dirty="0">
              <a:latin typeface="Consolas" panose="020B0609020204030204" pitchFamily="49" charset="0"/>
            </a:endParaRPr>
          </a:p>
          <a:p>
            <a:pPr lvl="1"/>
            <a:r>
              <a:rPr lang="en-US" dirty="0" err="1">
                <a:latin typeface="Consolas" panose="020B0609020204030204" pitchFamily="49" charset="0"/>
              </a:rPr>
              <a:t>ServletContextListener</a:t>
            </a:r>
            <a:endParaRPr lang="en-US" dirty="0">
              <a:latin typeface="Consolas" panose="020B0609020204030204" pitchFamily="49" charset="0"/>
            </a:endParaRPr>
          </a:p>
          <a:p>
            <a:r>
              <a:rPr lang="en-US" dirty="0"/>
              <a:t>Where will the Java Servlet runs on</a:t>
            </a:r>
          </a:p>
          <a:p>
            <a:pPr lvl="1"/>
            <a:r>
              <a:rPr lang="en-US" dirty="0"/>
              <a:t>Java Web Container</a:t>
            </a:r>
          </a:p>
          <a:p>
            <a:pPr lvl="1"/>
            <a:r>
              <a:rPr lang="en-US" dirty="0"/>
              <a:t>Microsoft IIS </a:t>
            </a:r>
            <a:r>
              <a:rPr lang="en-US" b="1" dirty="0">
                <a:solidFill>
                  <a:srgbClr val="FF0000"/>
                </a:solidFill>
              </a:rPr>
              <a:t>doesn’t</a:t>
            </a:r>
            <a:r>
              <a:rPr lang="en-US" dirty="0"/>
              <a:t> support Java</a:t>
            </a:r>
          </a:p>
        </p:txBody>
      </p:sp>
      <p:pic>
        <p:nvPicPr>
          <p:cNvPr id="6" name="Picture 5">
            <a:extLst>
              <a:ext uri="{FF2B5EF4-FFF2-40B4-BE49-F238E27FC236}">
                <a16:creationId xmlns:a16="http://schemas.microsoft.com/office/drawing/2014/main" id="{EF3FDB69-AFA3-43D6-BFB7-576556AD4853}"/>
              </a:ext>
            </a:extLst>
          </p:cNvPr>
          <p:cNvPicPr>
            <a:picLocks noChangeAspect="1"/>
          </p:cNvPicPr>
          <p:nvPr/>
        </p:nvPicPr>
        <p:blipFill>
          <a:blip r:embed="rId2"/>
          <a:stretch>
            <a:fillRect/>
          </a:stretch>
        </p:blipFill>
        <p:spPr>
          <a:xfrm>
            <a:off x="8024953" y="1708597"/>
            <a:ext cx="3782037" cy="4876414"/>
          </a:xfrm>
          <a:prstGeom prst="rect">
            <a:avLst/>
          </a:prstGeom>
        </p:spPr>
      </p:pic>
    </p:spTree>
    <p:extLst>
      <p:ext uri="{BB962C8B-B14F-4D97-AF65-F5344CB8AC3E}">
        <p14:creationId xmlns:p14="http://schemas.microsoft.com/office/powerpoint/2010/main" val="1918262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46F6-CCEC-4550-A450-F91D3C99857D}"/>
              </a:ext>
            </a:extLst>
          </p:cNvPr>
          <p:cNvSpPr>
            <a:spLocks noGrp="1"/>
          </p:cNvSpPr>
          <p:nvPr>
            <p:ph type="title"/>
          </p:nvPr>
        </p:nvSpPr>
        <p:spPr/>
        <p:txBody>
          <a:bodyPr/>
          <a:lstStyle/>
          <a:p>
            <a:r>
              <a:rPr lang="en-US" dirty="0"/>
              <a:t>Java Servlet Lifecycle</a:t>
            </a:r>
          </a:p>
        </p:txBody>
      </p:sp>
      <p:sp>
        <p:nvSpPr>
          <p:cNvPr id="3" name="Content Placeholder 2">
            <a:extLst>
              <a:ext uri="{FF2B5EF4-FFF2-40B4-BE49-F238E27FC236}">
                <a16:creationId xmlns:a16="http://schemas.microsoft.com/office/drawing/2014/main" id="{15918829-4D97-44CE-9145-C76C032B2FF4}"/>
              </a:ext>
            </a:extLst>
          </p:cNvPr>
          <p:cNvSpPr>
            <a:spLocks noGrp="1"/>
          </p:cNvSpPr>
          <p:nvPr>
            <p:ph idx="1"/>
          </p:nvPr>
        </p:nvSpPr>
        <p:spPr/>
        <p:txBody>
          <a:bodyPr>
            <a:normAutofit/>
          </a:bodyPr>
          <a:lstStyle/>
          <a:p>
            <a:pPr marL="0" indent="0">
              <a:buNone/>
            </a:pPr>
            <a:r>
              <a:rPr lang="en-US" sz="2400" dirty="0"/>
              <a:t>A servlet life cycle can be defined as the entire process from its creation till the destruction. The following are the paths followed by a servlet.</a:t>
            </a:r>
          </a:p>
          <a:p>
            <a:pPr marL="0" indent="0">
              <a:buNone/>
            </a:pPr>
            <a:endParaRPr lang="en-US" sz="2400" dirty="0"/>
          </a:p>
          <a:p>
            <a:r>
              <a:rPr lang="en-US" sz="2400" dirty="0"/>
              <a:t>Servlet class is loaded into web container </a:t>
            </a:r>
            <a:r>
              <a:rPr lang="zh-CN" altLang="en-US" sz="2400" dirty="0"/>
              <a:t>（</a:t>
            </a:r>
            <a:r>
              <a:rPr lang="en-US" altLang="zh-CN" sz="2400" dirty="0"/>
              <a:t>Tomcat</a:t>
            </a:r>
            <a:r>
              <a:rPr lang="zh-CN" altLang="en-US" sz="2400" dirty="0"/>
              <a:t>）</a:t>
            </a:r>
            <a:endParaRPr lang="en-US" sz="2400" dirty="0"/>
          </a:p>
          <a:p>
            <a:r>
              <a:rPr lang="en-US" sz="2400" dirty="0"/>
              <a:t>•Servlet instance is created (constructor run)</a:t>
            </a:r>
          </a:p>
          <a:p>
            <a:r>
              <a:rPr lang="en-US" sz="2400" dirty="0"/>
              <a:t>The servlet is initialized by calling the </a:t>
            </a:r>
            <a:r>
              <a:rPr lang="en-US" sz="2400" b="1" dirty="0" err="1">
                <a:solidFill>
                  <a:srgbClr val="00B0F0"/>
                </a:solidFill>
                <a:latin typeface="Consolas" panose="020B0609020204030204" pitchFamily="49" charset="0"/>
              </a:rPr>
              <a:t>init</a:t>
            </a:r>
            <a:r>
              <a:rPr lang="en-US" sz="2400" b="1" dirty="0">
                <a:solidFill>
                  <a:srgbClr val="00B0F0"/>
                </a:solidFill>
                <a:latin typeface="Consolas" panose="020B0609020204030204" pitchFamily="49" charset="0"/>
              </a:rPr>
              <a:t>() </a:t>
            </a:r>
            <a:r>
              <a:rPr lang="en-US" sz="2400" dirty="0"/>
              <a:t>method.</a:t>
            </a:r>
          </a:p>
          <a:p>
            <a:r>
              <a:rPr lang="en-US" sz="2400" dirty="0"/>
              <a:t>The servlet calls </a:t>
            </a:r>
            <a:r>
              <a:rPr lang="en-US" sz="2400" b="1" dirty="0">
                <a:solidFill>
                  <a:srgbClr val="00B0F0"/>
                </a:solidFill>
                <a:latin typeface="Consolas" panose="020B0609020204030204" pitchFamily="49" charset="0"/>
              </a:rPr>
              <a:t>service() </a:t>
            </a:r>
            <a:r>
              <a:rPr lang="en-US" sz="2400" dirty="0"/>
              <a:t>method to process a client's request.</a:t>
            </a:r>
          </a:p>
          <a:p>
            <a:r>
              <a:rPr lang="en-US" sz="2400" dirty="0"/>
              <a:t>The servlet is terminated by calling the </a:t>
            </a:r>
            <a:r>
              <a:rPr lang="en-US" sz="2400" b="1" dirty="0">
                <a:solidFill>
                  <a:srgbClr val="00B0F0"/>
                </a:solidFill>
                <a:latin typeface="Consolas" panose="020B0609020204030204" pitchFamily="49" charset="0"/>
              </a:rPr>
              <a:t>destroy()</a:t>
            </a:r>
            <a:r>
              <a:rPr lang="en-US" sz="2400" dirty="0">
                <a:solidFill>
                  <a:srgbClr val="00B0F0"/>
                </a:solidFill>
                <a:latin typeface="Consolas" panose="020B0609020204030204" pitchFamily="49" charset="0"/>
              </a:rPr>
              <a:t> </a:t>
            </a:r>
            <a:r>
              <a:rPr lang="en-US" sz="2400" dirty="0"/>
              <a:t>method.</a:t>
            </a:r>
          </a:p>
        </p:txBody>
      </p:sp>
    </p:spTree>
    <p:extLst>
      <p:ext uri="{BB962C8B-B14F-4D97-AF65-F5344CB8AC3E}">
        <p14:creationId xmlns:p14="http://schemas.microsoft.com/office/powerpoint/2010/main" val="285604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BFC4-D03C-464D-81FE-0EC9969964D6}"/>
              </a:ext>
            </a:extLst>
          </p:cNvPr>
          <p:cNvSpPr>
            <a:spLocks noGrp="1"/>
          </p:cNvSpPr>
          <p:nvPr>
            <p:ph type="title"/>
          </p:nvPr>
        </p:nvSpPr>
        <p:spPr/>
        <p:txBody>
          <a:bodyPr/>
          <a:lstStyle/>
          <a:p>
            <a:r>
              <a:rPr lang="en-US" dirty="0"/>
              <a:t>Java Servlet Lifecycle</a:t>
            </a:r>
          </a:p>
        </p:txBody>
      </p:sp>
      <p:sp>
        <p:nvSpPr>
          <p:cNvPr id="3" name="Content Placeholder 2">
            <a:extLst>
              <a:ext uri="{FF2B5EF4-FFF2-40B4-BE49-F238E27FC236}">
                <a16:creationId xmlns:a16="http://schemas.microsoft.com/office/drawing/2014/main" id="{2E95B785-2C27-4B72-B538-B3457067AB90}"/>
              </a:ext>
            </a:extLst>
          </p:cNvPr>
          <p:cNvSpPr>
            <a:spLocks noGrp="1"/>
          </p:cNvSpPr>
          <p:nvPr>
            <p:ph idx="1"/>
          </p:nvPr>
        </p:nvSpPr>
        <p:spPr/>
        <p:txBody>
          <a:bodyPr>
            <a:normAutofit/>
          </a:bodyPr>
          <a:lstStyle/>
          <a:p>
            <a:r>
              <a:rPr lang="en-US" sz="2400" dirty="0"/>
              <a:t>The class loader is responsible to load the servlet class. The servlet class is loaded when the first request for the servlet is received by the web container.</a:t>
            </a:r>
          </a:p>
          <a:p>
            <a:r>
              <a:rPr lang="en-US" sz="2400" dirty="0"/>
              <a:t>The web container creates the instance of a servlet after loading the servlet class. The servlet instance is created only once in the servlet life cycle.</a:t>
            </a:r>
          </a:p>
          <a:p>
            <a:r>
              <a:rPr lang="en-US" sz="2400" dirty="0"/>
              <a:t>After the Servlet is instantiated successfully, the web container initializes the instantiated Servlet object. The container initializes the Servlet object by invoking the </a:t>
            </a:r>
            <a:r>
              <a:rPr lang="en-US" sz="2400" b="1" dirty="0" err="1">
                <a:solidFill>
                  <a:srgbClr val="00B0F0"/>
                </a:solidFill>
                <a:latin typeface="Consolas" panose="020B0609020204030204" pitchFamily="49" charset="0"/>
              </a:rPr>
              <a:t>init</a:t>
            </a:r>
            <a:r>
              <a:rPr lang="en-US" sz="2400" b="1" dirty="0">
                <a:solidFill>
                  <a:srgbClr val="00B0F0"/>
                </a:solidFill>
                <a:latin typeface="Consolas" panose="020B0609020204030204" pitchFamily="49" charset="0"/>
              </a:rPr>
              <a:t>() </a:t>
            </a:r>
            <a:r>
              <a:rPr lang="en-US" sz="2400" dirty="0"/>
              <a:t>method</a:t>
            </a:r>
          </a:p>
        </p:txBody>
      </p:sp>
    </p:spTree>
    <p:extLst>
      <p:ext uri="{BB962C8B-B14F-4D97-AF65-F5344CB8AC3E}">
        <p14:creationId xmlns:p14="http://schemas.microsoft.com/office/powerpoint/2010/main" val="2995347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CA82-D677-4DC6-B832-D88CCB2F7A69}"/>
              </a:ext>
            </a:extLst>
          </p:cNvPr>
          <p:cNvSpPr>
            <a:spLocks noGrp="1"/>
          </p:cNvSpPr>
          <p:nvPr>
            <p:ph type="title"/>
          </p:nvPr>
        </p:nvSpPr>
        <p:spPr/>
        <p:txBody>
          <a:bodyPr/>
          <a:lstStyle/>
          <a:p>
            <a:r>
              <a:rPr lang="en-US" dirty="0"/>
              <a:t>The </a:t>
            </a:r>
            <a:r>
              <a:rPr lang="en-US" dirty="0">
                <a:latin typeface="Consolas" panose="020B0609020204030204" pitchFamily="49" charset="0"/>
                <a:cs typeface="Courier New" panose="02070309020205020404" pitchFamily="49" charset="0"/>
              </a:rPr>
              <a:t>init()</a:t>
            </a:r>
            <a:r>
              <a:rPr lang="en-US" dirty="0">
                <a:latin typeface="Consolas" panose="020B0609020204030204" pitchFamily="49" charset="0"/>
              </a:rPr>
              <a:t> </a:t>
            </a:r>
            <a:r>
              <a:rPr lang="en-US" dirty="0"/>
              <a:t>Method</a:t>
            </a:r>
          </a:p>
        </p:txBody>
      </p:sp>
      <p:sp>
        <p:nvSpPr>
          <p:cNvPr id="3" name="Content Placeholder 2">
            <a:extLst>
              <a:ext uri="{FF2B5EF4-FFF2-40B4-BE49-F238E27FC236}">
                <a16:creationId xmlns:a16="http://schemas.microsoft.com/office/drawing/2014/main" id="{360F5313-0779-42F5-B29B-D627401C28FC}"/>
              </a:ext>
            </a:extLst>
          </p:cNvPr>
          <p:cNvSpPr>
            <a:spLocks noGrp="1"/>
          </p:cNvSpPr>
          <p:nvPr>
            <p:ph idx="1"/>
          </p:nvPr>
        </p:nvSpPr>
        <p:spPr/>
        <p:txBody>
          <a:bodyPr>
            <a:normAutofit/>
          </a:bodyPr>
          <a:lstStyle/>
          <a:p>
            <a:r>
              <a:rPr lang="en-US" sz="2400" dirty="0"/>
              <a:t>The </a:t>
            </a:r>
            <a:r>
              <a:rPr lang="en-US" sz="2400" dirty="0">
                <a:latin typeface="Courier New" panose="02070309020205020404" pitchFamily="49" charset="0"/>
                <a:cs typeface="Courier New" panose="02070309020205020404" pitchFamily="49" charset="0"/>
              </a:rPr>
              <a:t>init()</a:t>
            </a:r>
            <a:r>
              <a:rPr lang="en-US" sz="2400" dirty="0"/>
              <a:t>method is called only once after creating the servlet instance.</a:t>
            </a:r>
          </a:p>
          <a:p>
            <a:r>
              <a:rPr lang="en-US" sz="2400" dirty="0"/>
              <a:t>not called for any user requests afterwards. </a:t>
            </a:r>
          </a:p>
          <a:p>
            <a:r>
              <a:rPr lang="en-US" sz="2400" dirty="0"/>
              <a:t>Syntax of the </a:t>
            </a:r>
            <a:r>
              <a:rPr lang="en-US" sz="2400" dirty="0">
                <a:latin typeface="Courier New" panose="02070309020205020404" pitchFamily="49" charset="0"/>
                <a:cs typeface="Courier New" panose="02070309020205020404" pitchFamily="49" charset="0"/>
              </a:rPr>
              <a:t>init()</a:t>
            </a:r>
            <a:r>
              <a:rPr lang="en-US" sz="2400" dirty="0"/>
              <a:t>method is given below:</a:t>
            </a:r>
          </a:p>
        </p:txBody>
      </p:sp>
      <p:sp>
        <p:nvSpPr>
          <p:cNvPr id="4" name="Rectangle 3">
            <a:extLst>
              <a:ext uri="{FF2B5EF4-FFF2-40B4-BE49-F238E27FC236}">
                <a16:creationId xmlns:a16="http://schemas.microsoft.com/office/drawing/2014/main" id="{722C564F-D885-4F66-A84C-E27A337FD467}"/>
              </a:ext>
            </a:extLst>
          </p:cNvPr>
          <p:cNvSpPr/>
          <p:nvPr/>
        </p:nvSpPr>
        <p:spPr>
          <a:xfrm>
            <a:off x="1459832" y="4007161"/>
            <a:ext cx="10106525" cy="2554545"/>
          </a:xfrm>
          <a:prstGeom prst="rect">
            <a:avLst/>
          </a:prstGeom>
        </p:spPr>
        <p:txBody>
          <a:bodyPr wrap="square">
            <a:spAutoFit/>
          </a:bodyPr>
          <a:lstStyle/>
          <a:p>
            <a:r>
              <a:rPr lang="en-US" sz="2000" b="1" dirty="0">
                <a:solidFill>
                  <a:srgbClr val="006699"/>
                </a:solidFill>
                <a:latin typeface="Courier New" panose="02070309020205020404" pitchFamily="49" charset="0"/>
                <a:cs typeface="Courier New" panose="02070309020205020404" pitchFamily="49" charset="0"/>
              </a:rPr>
              <a:t>public</a:t>
            </a: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6699"/>
                </a:solidFill>
                <a:latin typeface="Courier New" panose="02070309020205020404" pitchFamily="49" charset="0"/>
                <a:cs typeface="Courier New" panose="02070309020205020404" pitchFamily="49" charset="0"/>
              </a:rPr>
              <a:t>void</a:t>
            </a:r>
            <a:r>
              <a:rPr lang="en-US" sz="2000" dirty="0">
                <a:solidFill>
                  <a:srgbClr val="000000"/>
                </a:solidFill>
                <a:latin typeface="Courier New" panose="02070309020205020404" pitchFamily="49" charset="0"/>
                <a:cs typeface="Courier New" panose="02070309020205020404" pitchFamily="49" charset="0"/>
              </a:rPr>
              <a:t> init(ServletConfig config) </a:t>
            </a:r>
            <a:r>
              <a:rPr lang="en-US" sz="2000" b="1" dirty="0">
                <a:solidFill>
                  <a:srgbClr val="006699"/>
                </a:solidFill>
                <a:latin typeface="Courier New" panose="02070309020205020404" pitchFamily="49" charset="0"/>
                <a:cs typeface="Courier New" panose="02070309020205020404" pitchFamily="49" charset="0"/>
              </a:rPr>
              <a:t>throws</a:t>
            </a:r>
            <a:r>
              <a:rPr lang="en-US" sz="2000" dirty="0">
                <a:solidFill>
                  <a:srgbClr val="000000"/>
                </a:solidFill>
                <a:latin typeface="Courier New" panose="02070309020205020404" pitchFamily="49" charset="0"/>
                <a:cs typeface="Courier New" panose="02070309020205020404" pitchFamily="49" charset="0"/>
              </a:rPr>
              <a:t> ServletException {</a:t>
            </a:r>
          </a:p>
          <a:p>
            <a:r>
              <a:rPr lang="en-US" sz="2000" dirty="0">
                <a:solidFill>
                  <a:srgbClr val="000000"/>
                </a:solidFill>
                <a:latin typeface="Courier New" panose="02070309020205020404" pitchFamily="49" charset="0"/>
                <a:cs typeface="Courier New" panose="02070309020205020404" pitchFamily="49" charset="0"/>
              </a:rPr>
              <a:t>	</a:t>
            </a:r>
            <a:r>
              <a:rPr lang="en-US" sz="2000" dirty="0">
                <a:solidFill>
                  <a:schemeClr val="accent6">
                    <a:lumMod val="75000"/>
                  </a:schemeClr>
                </a:solidFill>
                <a:latin typeface="Courier New" panose="02070309020205020404" pitchFamily="49" charset="0"/>
                <a:cs typeface="Courier New" panose="02070309020205020404" pitchFamily="49" charset="0"/>
              </a:rPr>
              <a:t>// Initialization code…</a:t>
            </a:r>
          </a:p>
          <a:p>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000000"/>
                </a:solidFill>
                <a:latin typeface="verdana" panose="020B0604030504040204" pitchFamily="34" charset="0"/>
              </a:rPr>
              <a:t> </a:t>
            </a:r>
          </a:p>
          <a:p>
            <a:endParaRPr lang="en-US" sz="2000" dirty="0">
              <a:solidFill>
                <a:srgbClr val="000000"/>
              </a:solidFill>
              <a:latin typeface="verdana" panose="020B0604030504040204" pitchFamily="34" charset="0"/>
            </a:endParaRPr>
          </a:p>
          <a:p>
            <a:r>
              <a:rPr lang="en-US" sz="2000" b="1" dirty="0">
                <a:solidFill>
                  <a:srgbClr val="006699"/>
                </a:solidFill>
                <a:latin typeface="Courier New" panose="02070309020205020404" pitchFamily="49" charset="0"/>
                <a:cs typeface="Courier New" panose="02070309020205020404" pitchFamily="49" charset="0"/>
              </a:rPr>
              <a:t>public</a:t>
            </a: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6699"/>
                </a:solidFill>
                <a:latin typeface="Courier New" panose="02070309020205020404" pitchFamily="49" charset="0"/>
                <a:cs typeface="Courier New" panose="02070309020205020404" pitchFamily="49" charset="0"/>
              </a:rPr>
              <a:t>void</a:t>
            </a:r>
            <a:r>
              <a:rPr lang="en-US" sz="2000" dirty="0">
                <a:solidFill>
                  <a:srgbClr val="000000"/>
                </a:solidFill>
                <a:latin typeface="Courier New" panose="02070309020205020404" pitchFamily="49" charset="0"/>
                <a:cs typeface="Courier New" panose="02070309020205020404" pitchFamily="49" charset="0"/>
              </a:rPr>
              <a:t> init() </a:t>
            </a:r>
            <a:r>
              <a:rPr lang="en-US" sz="2000" b="1" dirty="0">
                <a:solidFill>
                  <a:srgbClr val="006699"/>
                </a:solidFill>
                <a:latin typeface="Courier New" panose="02070309020205020404" pitchFamily="49" charset="0"/>
                <a:cs typeface="Courier New" panose="02070309020205020404" pitchFamily="49" charset="0"/>
              </a:rPr>
              <a:t>throws</a:t>
            </a:r>
            <a:r>
              <a:rPr lang="en-US" sz="2000" dirty="0">
                <a:solidFill>
                  <a:srgbClr val="000000"/>
                </a:solidFill>
                <a:latin typeface="Courier New" panose="02070309020205020404" pitchFamily="49" charset="0"/>
                <a:cs typeface="Courier New" panose="02070309020205020404" pitchFamily="49" charset="0"/>
              </a:rPr>
              <a:t> ServletException {</a:t>
            </a:r>
          </a:p>
          <a:p>
            <a:r>
              <a:rPr lang="en-US" sz="2000" dirty="0">
                <a:solidFill>
                  <a:srgbClr val="000000"/>
                </a:solidFill>
                <a:latin typeface="Courier New" panose="02070309020205020404" pitchFamily="49" charset="0"/>
                <a:cs typeface="Courier New" panose="02070309020205020404" pitchFamily="49" charset="0"/>
              </a:rPr>
              <a:t>	</a:t>
            </a:r>
            <a:r>
              <a:rPr lang="en-US" sz="2000" dirty="0">
                <a:solidFill>
                  <a:schemeClr val="accent6">
                    <a:lumMod val="75000"/>
                  </a:schemeClr>
                </a:solidFill>
                <a:latin typeface="Courier New" panose="02070309020205020404" pitchFamily="49" charset="0"/>
                <a:cs typeface="Courier New" panose="02070309020205020404" pitchFamily="49" charset="0"/>
              </a:rPr>
              <a:t>// Initialization code…</a:t>
            </a:r>
          </a:p>
          <a:p>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000000"/>
                </a:solidFill>
                <a:latin typeface="verdana" panose="020B0604030504040204" pitchFamily="34" charset="0"/>
              </a:rPr>
              <a:t> </a:t>
            </a:r>
            <a:endParaRPr lang="en-US" sz="2000" dirty="0"/>
          </a:p>
          <a:p>
            <a:endParaRPr lang="en-US" sz="2000" dirty="0"/>
          </a:p>
        </p:txBody>
      </p:sp>
    </p:spTree>
    <p:extLst>
      <p:ext uri="{BB962C8B-B14F-4D97-AF65-F5344CB8AC3E}">
        <p14:creationId xmlns:p14="http://schemas.microsoft.com/office/powerpoint/2010/main" val="394472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C312-42B7-4024-93B7-FEF7F407800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Service()</a:t>
            </a:r>
            <a:r>
              <a:rPr lang="en-US" dirty="0"/>
              <a:t>method is invoked</a:t>
            </a:r>
          </a:p>
        </p:txBody>
      </p:sp>
      <p:sp>
        <p:nvSpPr>
          <p:cNvPr id="3" name="Content Placeholder 2">
            <a:extLst>
              <a:ext uri="{FF2B5EF4-FFF2-40B4-BE49-F238E27FC236}">
                <a16:creationId xmlns:a16="http://schemas.microsoft.com/office/drawing/2014/main" id="{694D61E9-B239-48A4-975B-1C6D570EE5DE}"/>
              </a:ext>
            </a:extLst>
          </p:cNvPr>
          <p:cNvSpPr>
            <a:spLocks noGrp="1"/>
          </p:cNvSpPr>
          <p:nvPr>
            <p:ph idx="1"/>
          </p:nvPr>
        </p:nvSpPr>
        <p:spPr/>
        <p:txBody>
          <a:bodyPr>
            <a:normAutofit/>
          </a:bodyPr>
          <a:lstStyle/>
          <a:p>
            <a:r>
              <a:rPr lang="en-US" sz="2400" dirty="0"/>
              <a:t>The web container calls the </a:t>
            </a:r>
            <a:r>
              <a:rPr lang="en-US" sz="2400" dirty="0">
                <a:latin typeface="Courier New" panose="02070309020205020404" pitchFamily="49" charset="0"/>
                <a:cs typeface="Courier New" panose="02070309020205020404" pitchFamily="49" charset="0"/>
              </a:rPr>
              <a:t>service()</a:t>
            </a:r>
            <a:r>
              <a:rPr lang="en-US" sz="2400" dirty="0"/>
              <a:t> method each time when request for the servlet is received.</a:t>
            </a:r>
          </a:p>
          <a:p>
            <a:r>
              <a:rPr lang="en-US" sz="2400" dirty="0"/>
              <a:t>The </a:t>
            </a:r>
            <a:r>
              <a:rPr lang="en-US" sz="2400" dirty="0">
                <a:latin typeface="Courier New" panose="02070309020205020404" pitchFamily="49" charset="0"/>
                <a:cs typeface="Courier New" panose="02070309020205020404" pitchFamily="49" charset="0"/>
              </a:rPr>
              <a:t>service()</a:t>
            </a:r>
            <a:r>
              <a:rPr lang="en-US" sz="2400" dirty="0"/>
              <a:t>method is the main method to perform the actual task.</a:t>
            </a:r>
          </a:p>
          <a:p>
            <a:r>
              <a:rPr lang="en-US" sz="2400" dirty="0"/>
              <a:t>The web server calls the </a:t>
            </a:r>
            <a:r>
              <a:rPr lang="en-US" sz="2400" dirty="0">
                <a:latin typeface="Courier New" panose="02070309020205020404" pitchFamily="49" charset="0"/>
                <a:cs typeface="Courier New" panose="02070309020205020404" pitchFamily="49" charset="0"/>
              </a:rPr>
              <a:t>service() </a:t>
            </a:r>
            <a:r>
              <a:rPr lang="en-US" sz="2400" dirty="0"/>
              <a:t>method to handle requests coming from the client( browsers) and to write the formatted response back to the client.</a:t>
            </a:r>
          </a:p>
        </p:txBody>
      </p:sp>
    </p:spTree>
    <p:extLst>
      <p:ext uri="{BB962C8B-B14F-4D97-AF65-F5344CB8AC3E}">
        <p14:creationId xmlns:p14="http://schemas.microsoft.com/office/powerpoint/2010/main" val="3471874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358A-281B-4367-9490-51637040F228}"/>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Service()</a:t>
            </a:r>
            <a:r>
              <a:rPr lang="en-US" dirty="0"/>
              <a:t>method is invoked</a:t>
            </a:r>
          </a:p>
        </p:txBody>
      </p:sp>
      <p:sp>
        <p:nvSpPr>
          <p:cNvPr id="3" name="Content Placeholder 2">
            <a:extLst>
              <a:ext uri="{FF2B5EF4-FFF2-40B4-BE49-F238E27FC236}">
                <a16:creationId xmlns:a16="http://schemas.microsoft.com/office/drawing/2014/main" id="{E15E90A4-48AA-415A-AC6D-FC9698C1F590}"/>
              </a:ext>
            </a:extLst>
          </p:cNvPr>
          <p:cNvSpPr>
            <a:spLocks noGrp="1"/>
          </p:cNvSpPr>
          <p:nvPr>
            <p:ph idx="1"/>
          </p:nvPr>
        </p:nvSpPr>
        <p:spPr/>
        <p:txBody>
          <a:bodyPr/>
          <a:lstStyle/>
          <a:p>
            <a:r>
              <a:rPr lang="en-US" dirty="0"/>
              <a:t>Each time the server receives a request for a servlet, the server spawns a new thread and calls service. The </a:t>
            </a:r>
            <a:r>
              <a:rPr lang="en-US" dirty="0">
                <a:latin typeface="Courier New" panose="02070309020205020404" pitchFamily="49" charset="0"/>
                <a:cs typeface="Courier New" panose="02070309020205020404" pitchFamily="49" charset="0"/>
              </a:rPr>
              <a:t>service() </a:t>
            </a:r>
            <a:r>
              <a:rPr lang="en-US" dirty="0"/>
              <a:t>method checks the HTTP request type (GET, POST, PUT, DELETE, etc.) and calls </a:t>
            </a:r>
            <a:r>
              <a:rPr lang="en-US" dirty="0">
                <a:latin typeface="Courier New" panose="02070309020205020404" pitchFamily="49" charset="0"/>
                <a:cs typeface="Courier New" panose="02070309020205020404" pitchFamily="49" charset="0"/>
              </a:rPr>
              <a:t>doGet()</a:t>
            </a:r>
            <a:r>
              <a:rPr lang="en-US" dirty="0"/>
              <a:t>, </a:t>
            </a:r>
            <a:r>
              <a:rPr lang="en-US" dirty="0">
                <a:latin typeface="Courier New" panose="02070309020205020404" pitchFamily="49" charset="0"/>
                <a:cs typeface="Courier New" panose="02070309020205020404" pitchFamily="49" charset="0"/>
              </a:rPr>
              <a:t>doPost()</a:t>
            </a:r>
            <a:r>
              <a:rPr lang="en-US" dirty="0"/>
              <a:t>, </a:t>
            </a:r>
            <a:r>
              <a:rPr lang="en-US" dirty="0">
                <a:latin typeface="Courier New" panose="02070309020205020404" pitchFamily="49" charset="0"/>
                <a:cs typeface="Courier New" panose="02070309020205020404" pitchFamily="49" charset="0"/>
              </a:rPr>
              <a:t>doPut()</a:t>
            </a:r>
            <a:r>
              <a:rPr lang="en-US" dirty="0"/>
              <a:t>, </a:t>
            </a:r>
            <a:r>
              <a:rPr lang="en-US" dirty="0">
                <a:latin typeface="Courier New" panose="02070309020205020404" pitchFamily="49" charset="0"/>
                <a:cs typeface="Courier New" panose="02070309020205020404" pitchFamily="49" charset="0"/>
              </a:rPr>
              <a:t>doDelete()</a:t>
            </a:r>
            <a:r>
              <a:rPr lang="en-US" dirty="0"/>
              <a:t>, etc. methods as appropriate.</a:t>
            </a:r>
          </a:p>
        </p:txBody>
      </p:sp>
      <p:sp>
        <p:nvSpPr>
          <p:cNvPr id="4" name="Rectangle 3">
            <a:extLst>
              <a:ext uri="{FF2B5EF4-FFF2-40B4-BE49-F238E27FC236}">
                <a16:creationId xmlns:a16="http://schemas.microsoft.com/office/drawing/2014/main" id="{E1DEE8EA-4714-4EE2-AA31-79023524D6E8}"/>
              </a:ext>
            </a:extLst>
          </p:cNvPr>
          <p:cNvSpPr/>
          <p:nvPr/>
        </p:nvSpPr>
        <p:spPr>
          <a:xfrm>
            <a:off x="3793957" y="3861970"/>
            <a:ext cx="7090613" cy="263090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a:t>
            </a:r>
          </a:p>
        </p:txBody>
      </p:sp>
      <p:sp>
        <p:nvSpPr>
          <p:cNvPr id="5" name="Oval 4">
            <a:extLst>
              <a:ext uri="{FF2B5EF4-FFF2-40B4-BE49-F238E27FC236}">
                <a16:creationId xmlns:a16="http://schemas.microsoft.com/office/drawing/2014/main" id="{5DDE5DDF-7C51-4EEB-937A-8A491700464D}"/>
              </a:ext>
            </a:extLst>
          </p:cNvPr>
          <p:cNvSpPr/>
          <p:nvPr/>
        </p:nvSpPr>
        <p:spPr>
          <a:xfrm>
            <a:off x="1335504" y="4277843"/>
            <a:ext cx="1620253" cy="802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a:t>
            </a:r>
          </a:p>
        </p:txBody>
      </p:sp>
      <p:sp>
        <p:nvSpPr>
          <p:cNvPr id="6" name="Oval 5">
            <a:extLst>
              <a:ext uri="{FF2B5EF4-FFF2-40B4-BE49-F238E27FC236}">
                <a16:creationId xmlns:a16="http://schemas.microsoft.com/office/drawing/2014/main" id="{8630858B-1AF5-4CE5-82E1-E59DA974A458}"/>
              </a:ext>
            </a:extLst>
          </p:cNvPr>
          <p:cNvSpPr/>
          <p:nvPr/>
        </p:nvSpPr>
        <p:spPr>
          <a:xfrm>
            <a:off x="1335504" y="5177422"/>
            <a:ext cx="1620253" cy="802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B</a:t>
            </a:r>
          </a:p>
        </p:txBody>
      </p:sp>
      <p:sp>
        <p:nvSpPr>
          <p:cNvPr id="7" name="Oval 6">
            <a:extLst>
              <a:ext uri="{FF2B5EF4-FFF2-40B4-BE49-F238E27FC236}">
                <a16:creationId xmlns:a16="http://schemas.microsoft.com/office/drawing/2014/main" id="{2D262AC7-521C-4812-BDD4-0E8EFDA7021A}"/>
              </a:ext>
            </a:extLst>
          </p:cNvPr>
          <p:cNvSpPr/>
          <p:nvPr/>
        </p:nvSpPr>
        <p:spPr>
          <a:xfrm>
            <a:off x="9057774" y="4314278"/>
            <a:ext cx="1620253" cy="802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A</a:t>
            </a:r>
          </a:p>
        </p:txBody>
      </p:sp>
      <p:sp>
        <p:nvSpPr>
          <p:cNvPr id="8" name="Oval 7">
            <a:extLst>
              <a:ext uri="{FF2B5EF4-FFF2-40B4-BE49-F238E27FC236}">
                <a16:creationId xmlns:a16="http://schemas.microsoft.com/office/drawing/2014/main" id="{1A7AA5D2-A133-44EA-9734-57FBA370CE3B}"/>
              </a:ext>
            </a:extLst>
          </p:cNvPr>
          <p:cNvSpPr/>
          <p:nvPr/>
        </p:nvSpPr>
        <p:spPr>
          <a:xfrm>
            <a:off x="9045739" y="5183852"/>
            <a:ext cx="1620253" cy="802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B</a:t>
            </a:r>
          </a:p>
        </p:txBody>
      </p:sp>
      <p:sp>
        <p:nvSpPr>
          <p:cNvPr id="9" name="Rectangle 8">
            <a:extLst>
              <a:ext uri="{FF2B5EF4-FFF2-40B4-BE49-F238E27FC236}">
                <a16:creationId xmlns:a16="http://schemas.microsoft.com/office/drawing/2014/main" id="{3FB11565-4EFF-4E47-B77D-4E72983CCD58}"/>
              </a:ext>
            </a:extLst>
          </p:cNvPr>
          <p:cNvSpPr/>
          <p:nvPr/>
        </p:nvSpPr>
        <p:spPr>
          <a:xfrm>
            <a:off x="4134851" y="4472299"/>
            <a:ext cx="1620253" cy="13036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Web</a:t>
            </a:r>
          </a:p>
          <a:p>
            <a:pPr algn="ctr"/>
            <a:r>
              <a:rPr lang="en-US" dirty="0"/>
              <a:t>container</a:t>
            </a:r>
          </a:p>
        </p:txBody>
      </p:sp>
      <p:sp>
        <p:nvSpPr>
          <p:cNvPr id="10" name="Rectangle 9">
            <a:extLst>
              <a:ext uri="{FF2B5EF4-FFF2-40B4-BE49-F238E27FC236}">
                <a16:creationId xmlns:a16="http://schemas.microsoft.com/office/drawing/2014/main" id="{E663A2F4-020E-4CA4-A8EB-148A82386EB8}"/>
              </a:ext>
            </a:extLst>
          </p:cNvPr>
          <p:cNvSpPr/>
          <p:nvPr/>
        </p:nvSpPr>
        <p:spPr>
          <a:xfrm>
            <a:off x="6218319" y="4472299"/>
            <a:ext cx="1620253" cy="130360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Servlet</a:t>
            </a:r>
          </a:p>
          <a:p>
            <a:pPr algn="ctr"/>
            <a:r>
              <a:rPr lang="en-US" dirty="0"/>
              <a:t>instance</a:t>
            </a:r>
          </a:p>
        </p:txBody>
      </p:sp>
      <p:cxnSp>
        <p:nvCxnSpPr>
          <p:cNvPr id="12" name="Straight Arrow Connector 11">
            <a:extLst>
              <a:ext uri="{FF2B5EF4-FFF2-40B4-BE49-F238E27FC236}">
                <a16:creationId xmlns:a16="http://schemas.microsoft.com/office/drawing/2014/main" id="{BB7E7FDE-274A-4B87-AA25-20C8297929C6}"/>
              </a:ext>
            </a:extLst>
          </p:cNvPr>
          <p:cNvCxnSpPr>
            <a:stCxn id="5" idx="6"/>
          </p:cNvCxnSpPr>
          <p:nvPr/>
        </p:nvCxnSpPr>
        <p:spPr>
          <a:xfrm flipV="1">
            <a:off x="2955757" y="4678895"/>
            <a:ext cx="1207168" cy="1"/>
          </a:xfrm>
          <a:prstGeom prst="straightConnector1">
            <a:avLst/>
          </a:prstGeom>
          <a:ln w="57150">
            <a:solidFill>
              <a:schemeClr val="accent2">
                <a:lumMod val="75000"/>
              </a:schemeClr>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192EF64-10BB-451B-9C88-A6F1762093DA}"/>
              </a:ext>
            </a:extLst>
          </p:cNvPr>
          <p:cNvCxnSpPr/>
          <p:nvPr/>
        </p:nvCxnSpPr>
        <p:spPr>
          <a:xfrm flipV="1">
            <a:off x="2955757" y="5637873"/>
            <a:ext cx="1207168" cy="1"/>
          </a:xfrm>
          <a:prstGeom prst="straightConnector1">
            <a:avLst/>
          </a:prstGeom>
          <a:ln w="57150">
            <a:solidFill>
              <a:schemeClr val="accent2">
                <a:lumMod val="75000"/>
              </a:schemeClr>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11876B09-EF68-43B0-9455-8B4B04B37BA2}"/>
              </a:ext>
            </a:extLst>
          </p:cNvPr>
          <p:cNvCxnSpPr/>
          <p:nvPr/>
        </p:nvCxnSpPr>
        <p:spPr>
          <a:xfrm flipV="1">
            <a:off x="7838572" y="4678895"/>
            <a:ext cx="1207168" cy="1"/>
          </a:xfrm>
          <a:prstGeom prst="straightConnector1">
            <a:avLst/>
          </a:prstGeom>
          <a:ln w="57150">
            <a:solidFill>
              <a:schemeClr val="accent2">
                <a:lumMod val="75000"/>
              </a:schemeClr>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B4ACEFEC-001D-4CA4-A66A-D3BE810AD4C2}"/>
              </a:ext>
            </a:extLst>
          </p:cNvPr>
          <p:cNvCxnSpPr/>
          <p:nvPr/>
        </p:nvCxnSpPr>
        <p:spPr>
          <a:xfrm flipV="1">
            <a:off x="7838572" y="5578473"/>
            <a:ext cx="1207168" cy="1"/>
          </a:xfrm>
          <a:prstGeom prst="straightConnector1">
            <a:avLst/>
          </a:prstGeom>
          <a:ln w="57150">
            <a:solidFill>
              <a:schemeClr val="accent2">
                <a:lumMod val="75000"/>
              </a:schemeClr>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6" name="Arrow: Left-Right 15">
            <a:extLst>
              <a:ext uri="{FF2B5EF4-FFF2-40B4-BE49-F238E27FC236}">
                <a16:creationId xmlns:a16="http://schemas.microsoft.com/office/drawing/2014/main" id="{11BD5C4E-905C-48E7-8206-E21F4EA52A2E}"/>
              </a:ext>
            </a:extLst>
          </p:cNvPr>
          <p:cNvSpPr/>
          <p:nvPr/>
        </p:nvSpPr>
        <p:spPr>
          <a:xfrm>
            <a:off x="5783178" y="5079948"/>
            <a:ext cx="435140" cy="246031"/>
          </a:xfrm>
          <a:prstGeom prst="lef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443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3B1C-18A1-4E9D-A30F-5F04DF3D5209}"/>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Service()</a:t>
            </a:r>
            <a:r>
              <a:rPr lang="en-US" dirty="0"/>
              <a:t>method</a:t>
            </a:r>
          </a:p>
        </p:txBody>
      </p:sp>
      <p:sp>
        <p:nvSpPr>
          <p:cNvPr id="3" name="Content Placeholder 2">
            <a:extLst>
              <a:ext uri="{FF2B5EF4-FFF2-40B4-BE49-F238E27FC236}">
                <a16:creationId xmlns:a16="http://schemas.microsoft.com/office/drawing/2014/main" id="{964D4464-9A62-480F-A449-1C61901D0091}"/>
              </a:ext>
            </a:extLst>
          </p:cNvPr>
          <p:cNvSpPr>
            <a:spLocks noGrp="1"/>
          </p:cNvSpPr>
          <p:nvPr>
            <p:ph idx="1"/>
          </p:nvPr>
        </p:nvSpPr>
        <p:spPr/>
        <p:txBody>
          <a:bodyPr/>
          <a:lstStyle/>
          <a:p>
            <a:r>
              <a:rPr lang="en-US" sz="2400" dirty="0"/>
              <a:t>The syntax of the service method of the Servlet interface is given below:</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you have nothing to do with service() method but you override either </a:t>
            </a:r>
            <a:r>
              <a:rPr lang="en-US" sz="2400" dirty="0">
                <a:latin typeface="Courier New" panose="02070309020205020404" pitchFamily="49" charset="0"/>
                <a:cs typeface="Courier New" panose="02070309020205020404" pitchFamily="49" charset="0"/>
              </a:rPr>
              <a:t>doGet()</a:t>
            </a:r>
            <a:r>
              <a:rPr lang="en-US" sz="2400" dirty="0"/>
              <a:t>or </a:t>
            </a:r>
            <a:r>
              <a:rPr lang="en-US" sz="2400" dirty="0">
                <a:latin typeface="Courier New" panose="02070309020205020404" pitchFamily="49" charset="0"/>
                <a:cs typeface="Courier New" panose="02070309020205020404" pitchFamily="49" charset="0"/>
              </a:rPr>
              <a:t>doPost()</a:t>
            </a:r>
            <a:r>
              <a:rPr lang="en-US" sz="2400" dirty="0"/>
              <a:t>depending on what type of request you receive from the client.</a:t>
            </a:r>
          </a:p>
          <a:p>
            <a:pPr marL="0" indent="0">
              <a:buNone/>
            </a:pPr>
            <a:endParaRPr lang="en-US" dirty="0"/>
          </a:p>
        </p:txBody>
      </p:sp>
      <p:sp>
        <p:nvSpPr>
          <p:cNvPr id="4" name="Rectangle 3">
            <a:extLst>
              <a:ext uri="{FF2B5EF4-FFF2-40B4-BE49-F238E27FC236}">
                <a16:creationId xmlns:a16="http://schemas.microsoft.com/office/drawing/2014/main" id="{55706931-FE27-4F72-91DE-B770DE1BCFE0}"/>
              </a:ext>
            </a:extLst>
          </p:cNvPr>
          <p:cNvSpPr/>
          <p:nvPr/>
        </p:nvSpPr>
        <p:spPr>
          <a:xfrm>
            <a:off x="838200" y="3075057"/>
            <a:ext cx="11702716" cy="707886"/>
          </a:xfrm>
          <a:prstGeom prst="rect">
            <a:avLst/>
          </a:prstGeom>
        </p:spPr>
        <p:txBody>
          <a:bodyPr wrap="square">
            <a:spAutoFit/>
          </a:bodyPr>
          <a:lstStyle/>
          <a:p>
            <a:r>
              <a:rPr lang="en-US" sz="2000" b="1" dirty="0">
                <a:solidFill>
                  <a:srgbClr val="006699"/>
                </a:solidFill>
                <a:latin typeface="Courier New" panose="02070309020205020404" pitchFamily="49" charset="0"/>
                <a:cs typeface="Courier New" panose="02070309020205020404" pitchFamily="49" charset="0"/>
              </a:rPr>
              <a:t>public</a:t>
            </a: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6699"/>
                </a:solidFill>
                <a:latin typeface="Courier New" panose="02070309020205020404" pitchFamily="49" charset="0"/>
                <a:cs typeface="Courier New" panose="02070309020205020404" pitchFamily="49" charset="0"/>
              </a:rPr>
              <a:t>void</a:t>
            </a:r>
            <a:r>
              <a:rPr lang="en-US" sz="2000" dirty="0">
                <a:solidFill>
                  <a:srgbClr val="000000"/>
                </a:solidFill>
                <a:latin typeface="Courier New" panose="02070309020205020404" pitchFamily="49" charset="0"/>
                <a:cs typeface="Courier New" panose="02070309020205020404" pitchFamily="49" charset="0"/>
              </a:rPr>
              <a:t> service(ServletRequest request, ServletResponse response)   </a:t>
            </a:r>
          </a:p>
          <a:p>
            <a:r>
              <a:rPr lang="en-US" sz="2000" b="1" dirty="0">
                <a:solidFill>
                  <a:srgbClr val="000000"/>
                </a:solidFill>
                <a:latin typeface="Courier New" panose="02070309020205020404" pitchFamily="49" charset="0"/>
                <a:cs typeface="Courier New" panose="02070309020205020404" pitchFamily="49" charset="0"/>
              </a:rPr>
              <a:t>	</a:t>
            </a:r>
            <a:r>
              <a:rPr lang="en-US" sz="2000" b="1" dirty="0">
                <a:solidFill>
                  <a:srgbClr val="006699"/>
                </a:solidFill>
                <a:latin typeface="Courier New" panose="02070309020205020404" pitchFamily="49" charset="0"/>
                <a:cs typeface="Courier New" panose="02070309020205020404" pitchFamily="49" charset="0"/>
              </a:rPr>
              <a:t>throws</a:t>
            </a:r>
            <a:r>
              <a:rPr lang="en-US" sz="2000" dirty="0">
                <a:solidFill>
                  <a:srgbClr val="000000"/>
                </a:solidFill>
                <a:latin typeface="Courier New" panose="02070309020205020404" pitchFamily="49" charset="0"/>
                <a:cs typeface="Courier New" panose="02070309020205020404" pitchFamily="49" charset="0"/>
              </a:rPr>
              <a:t> ServletException, IOException</a:t>
            </a:r>
            <a:r>
              <a:rPr lang="en-US" sz="1600" dirty="0">
                <a:solidFill>
                  <a:srgbClr val="000000"/>
                </a:solidFill>
                <a:latin typeface="verdana" panose="020B0604030504040204" pitchFamily="34" charset="0"/>
              </a:rPr>
              <a:t> </a:t>
            </a:r>
            <a:r>
              <a:rPr lang="en-US" dirty="0">
                <a:solidFill>
                  <a:srgbClr val="000000"/>
                </a:solidFill>
                <a:latin typeface="verdana" panose="020B0604030504040204" pitchFamily="34" charset="0"/>
              </a:rPr>
              <a:t> </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366904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6DCA-FA42-4C3C-977B-8DCC14A2BA7D}"/>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destroy()</a:t>
            </a:r>
            <a:r>
              <a:rPr lang="en-US" dirty="0"/>
              <a:t>Method</a:t>
            </a:r>
          </a:p>
        </p:txBody>
      </p:sp>
      <p:sp>
        <p:nvSpPr>
          <p:cNvPr id="3" name="Content Placeholder 2">
            <a:extLst>
              <a:ext uri="{FF2B5EF4-FFF2-40B4-BE49-F238E27FC236}">
                <a16:creationId xmlns:a16="http://schemas.microsoft.com/office/drawing/2014/main" id="{9BD88E0B-445A-4A33-949D-9283CBE19728}"/>
              </a:ext>
            </a:extLst>
          </p:cNvPr>
          <p:cNvSpPr>
            <a:spLocks noGrp="1"/>
          </p:cNvSpPr>
          <p:nvPr>
            <p:ph idx="1"/>
          </p:nvPr>
        </p:nvSpPr>
        <p:spPr/>
        <p:txBody>
          <a:bodyPr>
            <a:normAutofit/>
          </a:bodyPr>
          <a:lstStyle/>
          <a:p>
            <a:endParaRPr lang="en-US" sz="2400" dirty="0"/>
          </a:p>
          <a:p>
            <a:r>
              <a:rPr lang="en-US" sz="2400" dirty="0"/>
              <a:t>A server calls the destroy method after all service calls have been completed.</a:t>
            </a:r>
          </a:p>
          <a:p>
            <a:r>
              <a:rPr lang="en-US" sz="2400" dirty="0"/>
              <a:t>Java Servlet will be destroyed when container does not have enough memory and try to kill the idle objects include Java Servlet.</a:t>
            </a:r>
          </a:p>
          <a:p>
            <a:r>
              <a:rPr lang="en-US" sz="2400" dirty="0"/>
              <a:t>Java Servlet will be destroyed when its idle time is over the preset timeout parameter. </a:t>
            </a:r>
          </a:p>
        </p:txBody>
      </p:sp>
    </p:spTree>
    <p:extLst>
      <p:ext uri="{BB962C8B-B14F-4D97-AF65-F5344CB8AC3E}">
        <p14:creationId xmlns:p14="http://schemas.microsoft.com/office/powerpoint/2010/main" val="1089193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F22F-2944-474C-85A6-6D86382A956F}"/>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destroy() </a:t>
            </a:r>
            <a:r>
              <a:rPr lang="en-US" dirty="0"/>
              <a:t>Method</a:t>
            </a:r>
          </a:p>
        </p:txBody>
      </p:sp>
      <p:sp>
        <p:nvSpPr>
          <p:cNvPr id="3" name="Content Placeholder 2">
            <a:extLst>
              <a:ext uri="{FF2B5EF4-FFF2-40B4-BE49-F238E27FC236}">
                <a16:creationId xmlns:a16="http://schemas.microsoft.com/office/drawing/2014/main" id="{7AFA0890-1DCE-4D4F-B186-C348953F9C5C}"/>
              </a:ext>
            </a:extLst>
          </p:cNvPr>
          <p:cNvSpPr>
            <a:spLocks noGrp="1"/>
          </p:cNvSpPr>
          <p:nvPr>
            <p:ph idx="1"/>
          </p:nvPr>
        </p:nvSpPr>
        <p:spPr/>
        <p:txBody>
          <a:bodyPr>
            <a:normAutofit/>
          </a:bodyPr>
          <a:lstStyle/>
          <a:p>
            <a:r>
              <a:rPr lang="en-US" sz="2400" dirty="0"/>
              <a:t>The </a:t>
            </a:r>
            <a:r>
              <a:rPr lang="en-US" sz="2400" dirty="0">
                <a:latin typeface="Courier New" panose="02070309020205020404" pitchFamily="49" charset="0"/>
                <a:cs typeface="Courier New" panose="02070309020205020404" pitchFamily="49" charset="0"/>
              </a:rPr>
              <a:t>destroy()</a:t>
            </a:r>
            <a:r>
              <a:rPr lang="en-US" sz="2400" dirty="0"/>
              <a:t>method is called only once at the end of the life cycle of a servlet. This method gives your servlet a chance to close database connections, halt background threads, write cookie lists or hit counts to disk, and perform other such cleanup activities</a:t>
            </a:r>
          </a:p>
          <a:p>
            <a:r>
              <a:rPr lang="en-US" sz="2400" dirty="0"/>
              <a:t>After the </a:t>
            </a:r>
            <a:r>
              <a:rPr lang="en-US" sz="2400" dirty="0">
                <a:latin typeface="Courier New" panose="02070309020205020404" pitchFamily="49" charset="0"/>
                <a:cs typeface="Courier New" panose="02070309020205020404" pitchFamily="49" charset="0"/>
              </a:rPr>
              <a:t>destroy()</a:t>
            </a:r>
            <a:r>
              <a:rPr lang="en-US" sz="2400" dirty="0"/>
              <a:t>method is called, the servlet object is marked for garbage collection. The </a:t>
            </a:r>
            <a:r>
              <a:rPr lang="en-US" sz="2400" dirty="0">
                <a:latin typeface="Courier New" panose="02070309020205020404" pitchFamily="49" charset="0"/>
                <a:cs typeface="Courier New" panose="02070309020205020404" pitchFamily="49" charset="0"/>
              </a:rPr>
              <a:t>destroy()</a:t>
            </a:r>
            <a:r>
              <a:rPr lang="en-US" sz="2400" dirty="0"/>
              <a:t>method definition looks like this .</a:t>
            </a:r>
          </a:p>
        </p:txBody>
      </p:sp>
      <p:sp>
        <p:nvSpPr>
          <p:cNvPr id="6" name="Rectangle 3">
            <a:extLst>
              <a:ext uri="{FF2B5EF4-FFF2-40B4-BE49-F238E27FC236}">
                <a16:creationId xmlns:a16="http://schemas.microsoft.com/office/drawing/2014/main" id="{F8EFFF22-7372-4C5A-B1A1-B973E6B6DBA3}"/>
              </a:ext>
            </a:extLst>
          </p:cNvPr>
          <p:cNvSpPr>
            <a:spLocks noChangeArrowheads="1"/>
          </p:cNvSpPr>
          <p:nvPr/>
        </p:nvSpPr>
        <p:spPr bwMode="auto">
          <a:xfrm>
            <a:off x="1684421" y="5005122"/>
            <a:ext cx="8486273" cy="130677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destroy</a:t>
            </a:r>
            <a:r>
              <a:rPr kumimoji="0" lang="en-US" altLang="en-US" sz="2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 Finalization code...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4260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633-C1A9-475C-91DD-6655E6A627AC}"/>
              </a:ext>
            </a:extLst>
          </p:cNvPr>
          <p:cNvSpPr>
            <a:spLocks noGrp="1"/>
          </p:cNvSpPr>
          <p:nvPr>
            <p:ph type="title"/>
          </p:nvPr>
        </p:nvSpPr>
        <p:spPr>
          <a:xfrm>
            <a:off x="1021721" y="0"/>
            <a:ext cx="10576720" cy="1609344"/>
          </a:xfrm>
        </p:spPr>
        <p:txBody>
          <a:bodyPr/>
          <a:lstStyle/>
          <a:p>
            <a:r>
              <a:rPr lang="en-US" dirty="0"/>
              <a:t>Servlet Lifecycle inside the Container</a:t>
            </a:r>
          </a:p>
        </p:txBody>
      </p:sp>
      <p:pic>
        <p:nvPicPr>
          <p:cNvPr id="4" name="Picture 3">
            <a:extLst>
              <a:ext uri="{FF2B5EF4-FFF2-40B4-BE49-F238E27FC236}">
                <a16:creationId xmlns:a16="http://schemas.microsoft.com/office/drawing/2014/main" id="{53A8B38B-5BF9-4685-93A7-8371C2651E05}"/>
              </a:ext>
            </a:extLst>
          </p:cNvPr>
          <p:cNvPicPr>
            <a:picLocks noChangeAspect="1"/>
          </p:cNvPicPr>
          <p:nvPr/>
        </p:nvPicPr>
        <p:blipFill>
          <a:blip r:embed="rId2"/>
          <a:stretch>
            <a:fillRect/>
          </a:stretch>
        </p:blipFill>
        <p:spPr>
          <a:xfrm>
            <a:off x="2529322" y="1049535"/>
            <a:ext cx="7133356" cy="5808465"/>
          </a:xfrm>
          <a:prstGeom prst="rect">
            <a:avLst/>
          </a:prstGeom>
        </p:spPr>
      </p:pic>
    </p:spTree>
    <p:extLst>
      <p:ext uri="{BB962C8B-B14F-4D97-AF65-F5344CB8AC3E}">
        <p14:creationId xmlns:p14="http://schemas.microsoft.com/office/powerpoint/2010/main" val="1679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82F0-7890-44B9-84DD-1D9A6E019885}"/>
              </a:ext>
            </a:extLst>
          </p:cNvPr>
          <p:cNvSpPr>
            <a:spLocks noGrp="1"/>
          </p:cNvSpPr>
          <p:nvPr>
            <p:ph type="title"/>
          </p:nvPr>
        </p:nvSpPr>
        <p:spPr/>
        <p:txBody>
          <a:bodyPr/>
          <a:lstStyle/>
          <a:p>
            <a:r>
              <a:rPr lang="en-US" dirty="0"/>
              <a:t>Clients and servers know Html and http</a:t>
            </a:r>
          </a:p>
        </p:txBody>
      </p:sp>
      <p:sp>
        <p:nvSpPr>
          <p:cNvPr id="3" name="Content Placeholder 2">
            <a:extLst>
              <a:ext uri="{FF2B5EF4-FFF2-40B4-BE49-F238E27FC236}">
                <a16:creationId xmlns:a16="http://schemas.microsoft.com/office/drawing/2014/main" id="{B58A9B80-4142-4CD8-AD6B-09A25B27ECAE}"/>
              </a:ext>
            </a:extLst>
          </p:cNvPr>
          <p:cNvSpPr>
            <a:spLocks noGrp="1"/>
          </p:cNvSpPr>
          <p:nvPr>
            <p:ph sz="half" idx="1"/>
          </p:nvPr>
        </p:nvSpPr>
        <p:spPr/>
        <p:txBody>
          <a:bodyPr/>
          <a:lstStyle/>
          <a:p>
            <a:pPr marL="0" indent="0">
              <a:buNone/>
            </a:pPr>
            <a:r>
              <a:rPr lang="en-US" b="1" dirty="0"/>
              <a:t>HTML</a:t>
            </a:r>
          </a:p>
          <a:p>
            <a:r>
              <a:rPr lang="en-US" dirty="0"/>
              <a:t>HTML(Hyper Text Markup Language) is the most basic building block of the web. It defines the meaning and structure of web content.</a:t>
            </a:r>
          </a:p>
          <a:p>
            <a:r>
              <a:rPr lang="en-US" dirty="0"/>
              <a:t>Servers often send the browser a set of instructions written in HTML</a:t>
            </a:r>
          </a:p>
          <a:p>
            <a:r>
              <a:rPr lang="en-US" dirty="0"/>
              <a:t>The HTML tells the browser how to present the content to the user</a:t>
            </a:r>
          </a:p>
          <a:p>
            <a:r>
              <a:rPr lang="en-US" dirty="0"/>
              <a:t>All web browsers know what to do with H</a:t>
            </a:r>
            <a:r>
              <a:rPr lang="en-US" altLang="zh-CN" dirty="0"/>
              <a:t>TML.</a:t>
            </a:r>
            <a:endParaRPr lang="en-US" dirty="0"/>
          </a:p>
        </p:txBody>
      </p:sp>
      <p:sp>
        <p:nvSpPr>
          <p:cNvPr id="4" name="Content Placeholder 3">
            <a:extLst>
              <a:ext uri="{FF2B5EF4-FFF2-40B4-BE49-F238E27FC236}">
                <a16:creationId xmlns:a16="http://schemas.microsoft.com/office/drawing/2014/main" id="{87C52DF4-BD72-4026-B7DD-E0185708B3EF}"/>
              </a:ext>
            </a:extLst>
          </p:cNvPr>
          <p:cNvSpPr>
            <a:spLocks noGrp="1"/>
          </p:cNvSpPr>
          <p:nvPr>
            <p:ph sz="half" idx="2"/>
          </p:nvPr>
        </p:nvSpPr>
        <p:spPr/>
        <p:txBody>
          <a:bodyPr/>
          <a:lstStyle/>
          <a:p>
            <a:pPr marL="0" indent="0">
              <a:buNone/>
            </a:pPr>
            <a:r>
              <a:rPr lang="en-US" b="1" dirty="0"/>
              <a:t>HTTP</a:t>
            </a:r>
          </a:p>
          <a:p>
            <a:r>
              <a:rPr lang="en-US" dirty="0"/>
              <a:t>HTTP is the protocol clients and servers use on the web to communicate</a:t>
            </a:r>
          </a:p>
          <a:p>
            <a:r>
              <a:rPr lang="en-US" dirty="0"/>
              <a:t>The client sends an HTTP request, and the server answers with an HTTP response.</a:t>
            </a:r>
          </a:p>
          <a:p>
            <a:r>
              <a:rPr lang="en-US" dirty="0"/>
              <a:t>When a web server sends an HTML page to the client, it sends it using HTTP.</a:t>
            </a:r>
          </a:p>
        </p:txBody>
      </p:sp>
    </p:spTree>
    <p:extLst>
      <p:ext uri="{BB962C8B-B14F-4D97-AF65-F5344CB8AC3E}">
        <p14:creationId xmlns:p14="http://schemas.microsoft.com/office/powerpoint/2010/main" val="38237877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A62F-DA7D-4D48-BAD8-4CDB9FD01992}"/>
              </a:ext>
            </a:extLst>
          </p:cNvPr>
          <p:cNvSpPr>
            <a:spLocks noGrp="1"/>
          </p:cNvSpPr>
          <p:nvPr>
            <p:ph type="title"/>
          </p:nvPr>
        </p:nvSpPr>
        <p:spPr>
          <a:xfrm>
            <a:off x="925469" y="-66504"/>
            <a:ext cx="10058400" cy="1609344"/>
          </a:xfrm>
        </p:spPr>
        <p:txBody>
          <a:bodyPr/>
          <a:lstStyle/>
          <a:p>
            <a:r>
              <a:rPr lang="en-US" b="1" dirty="0"/>
              <a:t>A Simple Transaction Flow </a:t>
            </a:r>
            <a:endParaRPr lang="en-US" dirty="0"/>
          </a:p>
        </p:txBody>
      </p:sp>
      <p:pic>
        <p:nvPicPr>
          <p:cNvPr id="3" name="Picture 2">
            <a:extLst>
              <a:ext uri="{FF2B5EF4-FFF2-40B4-BE49-F238E27FC236}">
                <a16:creationId xmlns:a16="http://schemas.microsoft.com/office/drawing/2014/main" id="{890684D8-5689-4C64-8443-11DE510472AC}"/>
              </a:ext>
            </a:extLst>
          </p:cNvPr>
          <p:cNvPicPr>
            <a:picLocks noChangeAspect="1"/>
          </p:cNvPicPr>
          <p:nvPr/>
        </p:nvPicPr>
        <p:blipFill>
          <a:blip r:embed="rId2"/>
          <a:stretch>
            <a:fillRect/>
          </a:stretch>
        </p:blipFill>
        <p:spPr>
          <a:xfrm>
            <a:off x="2303209" y="1053836"/>
            <a:ext cx="6664327" cy="5804164"/>
          </a:xfrm>
          <a:prstGeom prst="rect">
            <a:avLst/>
          </a:prstGeom>
        </p:spPr>
      </p:pic>
    </p:spTree>
    <p:extLst>
      <p:ext uri="{BB962C8B-B14F-4D97-AF65-F5344CB8AC3E}">
        <p14:creationId xmlns:p14="http://schemas.microsoft.com/office/powerpoint/2010/main" val="4046056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A62F-DA7D-4D48-BAD8-4CDB9FD01992}"/>
              </a:ext>
            </a:extLst>
          </p:cNvPr>
          <p:cNvSpPr>
            <a:spLocks noGrp="1"/>
          </p:cNvSpPr>
          <p:nvPr>
            <p:ph type="title"/>
          </p:nvPr>
        </p:nvSpPr>
        <p:spPr>
          <a:xfrm>
            <a:off x="925469" y="-66504"/>
            <a:ext cx="10058400" cy="1609344"/>
          </a:xfrm>
        </p:spPr>
        <p:txBody>
          <a:bodyPr/>
          <a:lstStyle/>
          <a:p>
            <a:r>
              <a:rPr lang="en-US" b="1" dirty="0"/>
              <a:t>A Simple Transaction Flow </a:t>
            </a:r>
            <a:endParaRPr lang="en-US" dirty="0"/>
          </a:p>
        </p:txBody>
      </p:sp>
      <p:pic>
        <p:nvPicPr>
          <p:cNvPr id="4" name="Picture 3">
            <a:extLst>
              <a:ext uri="{FF2B5EF4-FFF2-40B4-BE49-F238E27FC236}">
                <a16:creationId xmlns:a16="http://schemas.microsoft.com/office/drawing/2014/main" id="{386CDE55-6962-4F34-9AAF-D76080CE2932}"/>
              </a:ext>
            </a:extLst>
          </p:cNvPr>
          <p:cNvPicPr>
            <a:picLocks noChangeAspect="1"/>
          </p:cNvPicPr>
          <p:nvPr/>
        </p:nvPicPr>
        <p:blipFill>
          <a:blip r:embed="rId2"/>
          <a:stretch>
            <a:fillRect/>
          </a:stretch>
        </p:blipFill>
        <p:spPr>
          <a:xfrm>
            <a:off x="2601057" y="1068086"/>
            <a:ext cx="5901259" cy="5789914"/>
          </a:xfrm>
          <a:prstGeom prst="rect">
            <a:avLst/>
          </a:prstGeom>
        </p:spPr>
      </p:pic>
    </p:spTree>
    <p:extLst>
      <p:ext uri="{BB962C8B-B14F-4D97-AF65-F5344CB8AC3E}">
        <p14:creationId xmlns:p14="http://schemas.microsoft.com/office/powerpoint/2010/main" val="1073490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1907-993D-4B28-B0BC-51E09D52BA74}"/>
              </a:ext>
            </a:extLst>
          </p:cNvPr>
          <p:cNvSpPr>
            <a:spLocks noGrp="1"/>
          </p:cNvSpPr>
          <p:nvPr>
            <p:ph type="title"/>
          </p:nvPr>
        </p:nvSpPr>
        <p:spPr/>
        <p:txBody>
          <a:bodyPr/>
          <a:lstStyle/>
          <a:p>
            <a:r>
              <a:rPr lang="en-US" dirty="0"/>
              <a:t>Java Servlet Implementation</a:t>
            </a:r>
          </a:p>
        </p:txBody>
      </p:sp>
      <p:sp>
        <p:nvSpPr>
          <p:cNvPr id="5" name="Content Placeholder 4">
            <a:extLst>
              <a:ext uri="{FF2B5EF4-FFF2-40B4-BE49-F238E27FC236}">
                <a16:creationId xmlns:a16="http://schemas.microsoft.com/office/drawing/2014/main" id="{FF28AF5D-CBE3-4CF4-84F3-3BDD6F1EBA75}"/>
              </a:ext>
            </a:extLst>
          </p:cNvPr>
          <p:cNvSpPr>
            <a:spLocks noGrp="1"/>
          </p:cNvSpPr>
          <p:nvPr>
            <p:ph idx="1"/>
          </p:nvPr>
        </p:nvSpPr>
        <p:spPr/>
        <p:txBody>
          <a:bodyPr/>
          <a:lstStyle/>
          <a:p>
            <a:r>
              <a:rPr lang="en-US" altLang="zh-CN" dirty="0"/>
              <a:t>Java Servlets need to extend the </a:t>
            </a:r>
            <a:r>
              <a:rPr lang="en-US" altLang="zh-CN" dirty="0" err="1"/>
              <a:t>HttpServlet</a:t>
            </a:r>
            <a:r>
              <a:rPr lang="en-US" altLang="zh-CN" dirty="0"/>
              <a:t> class</a:t>
            </a:r>
          </a:p>
          <a:p>
            <a:pPr lvl="1"/>
            <a:r>
              <a:rPr lang="en-US" dirty="0" err="1">
                <a:solidFill>
                  <a:srgbClr val="00B0F0"/>
                </a:solidFill>
                <a:latin typeface="Consolas" panose="020B0609020204030204" pitchFamily="49" charset="0"/>
              </a:rPr>
              <a:t>javax.servlet.http.HttpServlet</a:t>
            </a:r>
            <a:r>
              <a:rPr lang="en-US" dirty="0">
                <a:solidFill>
                  <a:srgbClr val="00B0F0"/>
                </a:solidFill>
                <a:latin typeface="Consolas" panose="020B0609020204030204" pitchFamily="49" charset="0"/>
              </a:rPr>
              <a:t> </a:t>
            </a:r>
          </a:p>
          <a:p>
            <a:pPr lvl="1"/>
            <a:r>
              <a:rPr lang="en-US" dirty="0"/>
              <a:t>Servlet package can be found in Apache Tomcat (servlet-api.jar)</a:t>
            </a:r>
          </a:p>
          <a:p>
            <a:r>
              <a:rPr lang="en-US" dirty="0"/>
              <a:t>Minimal work for developing a Java Servlet is to implement the </a:t>
            </a:r>
            <a:r>
              <a:rPr lang="en-US" b="1" dirty="0" err="1">
                <a:solidFill>
                  <a:srgbClr val="00B0F0"/>
                </a:solidFill>
                <a:latin typeface="Consolas" panose="020B0609020204030204" pitchFamily="49" charset="0"/>
              </a:rPr>
              <a:t>doGet</a:t>
            </a:r>
            <a:r>
              <a:rPr lang="en-US" dirty="0"/>
              <a:t>() and </a:t>
            </a:r>
            <a:r>
              <a:rPr lang="en-US" b="1" dirty="0" err="1">
                <a:solidFill>
                  <a:srgbClr val="00B0F0"/>
                </a:solidFill>
                <a:latin typeface="Consolas" panose="020B0609020204030204" pitchFamily="49" charset="0"/>
              </a:rPr>
              <a:t>doPost</a:t>
            </a:r>
            <a:r>
              <a:rPr lang="en-US" dirty="0"/>
              <a:t>() methods.</a:t>
            </a:r>
          </a:p>
          <a:p>
            <a:pPr lvl="1"/>
            <a:r>
              <a:rPr lang="en-US" dirty="0">
                <a:solidFill>
                  <a:srgbClr val="00B0F0"/>
                </a:solidFill>
                <a:latin typeface="Consolas" panose="020B0609020204030204" pitchFamily="49" charset="0"/>
              </a:rPr>
              <a:t>public void </a:t>
            </a:r>
            <a:r>
              <a:rPr lang="en-US" dirty="0" err="1">
                <a:solidFill>
                  <a:srgbClr val="00B0F0"/>
                </a:solidFill>
                <a:latin typeface="Consolas" panose="020B0609020204030204" pitchFamily="49" charset="0"/>
              </a:rPr>
              <a:t>doGet</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HttpServletRequestrequest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HttpServletResponseresponse</a:t>
            </a:r>
            <a:r>
              <a:rPr lang="en-US" dirty="0">
                <a:solidFill>
                  <a:srgbClr val="00B0F0"/>
                </a:solidFill>
                <a:latin typeface="Consolas" panose="020B0609020204030204" pitchFamily="49" charset="0"/>
              </a:rPr>
              <a:t>) throws </a:t>
            </a:r>
            <a:r>
              <a:rPr lang="en-US" dirty="0" err="1">
                <a:solidFill>
                  <a:srgbClr val="00B0F0"/>
                </a:solidFill>
                <a:latin typeface="Consolas" panose="020B0609020204030204" pitchFamily="49" charset="0"/>
              </a:rPr>
              <a:t>IOException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ServletException</a:t>
            </a:r>
            <a:r>
              <a:rPr lang="en-US" dirty="0">
                <a:solidFill>
                  <a:srgbClr val="00B0F0"/>
                </a:solidFill>
                <a:latin typeface="Consolas" panose="020B0609020204030204" pitchFamily="49" charset="0"/>
              </a:rPr>
              <a:t>{ … } </a:t>
            </a:r>
          </a:p>
          <a:p>
            <a:pPr lvl="1"/>
            <a:r>
              <a:rPr lang="en-US" dirty="0">
                <a:solidFill>
                  <a:srgbClr val="00B0F0"/>
                </a:solidFill>
                <a:latin typeface="Consolas" panose="020B0609020204030204" pitchFamily="49" charset="0"/>
              </a:rPr>
              <a:t>public void </a:t>
            </a:r>
            <a:r>
              <a:rPr lang="en-US" dirty="0" err="1">
                <a:solidFill>
                  <a:srgbClr val="00B0F0"/>
                </a:solidFill>
                <a:latin typeface="Consolas" panose="020B0609020204030204" pitchFamily="49" charset="0"/>
              </a:rPr>
              <a:t>doPost</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HttpServletRequestrequest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HttpServletResponseresponse</a:t>
            </a:r>
            <a:r>
              <a:rPr lang="en-US" dirty="0">
                <a:solidFill>
                  <a:srgbClr val="00B0F0"/>
                </a:solidFill>
                <a:latin typeface="Consolas" panose="020B0609020204030204" pitchFamily="49" charset="0"/>
              </a:rPr>
              <a:t>) throws </a:t>
            </a:r>
            <a:r>
              <a:rPr lang="en-US" dirty="0" err="1">
                <a:solidFill>
                  <a:srgbClr val="00B0F0"/>
                </a:solidFill>
                <a:latin typeface="Consolas" panose="020B0609020204030204" pitchFamily="49" charset="0"/>
              </a:rPr>
              <a:t>IOException</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ServletException</a:t>
            </a:r>
            <a:r>
              <a:rPr lang="en-US" dirty="0">
                <a:solidFill>
                  <a:srgbClr val="00B0F0"/>
                </a:solidFill>
                <a:latin typeface="Consolas" panose="020B0609020204030204" pitchFamily="49" charset="0"/>
              </a:rPr>
              <a:t>{ … }</a:t>
            </a:r>
          </a:p>
          <a:p>
            <a:r>
              <a:rPr lang="en-US" dirty="0"/>
              <a:t>Java Servlets use the </a:t>
            </a:r>
            <a:r>
              <a:rPr lang="en-US" dirty="0" err="1"/>
              <a:t>PrintWriter</a:t>
            </a:r>
            <a:r>
              <a:rPr lang="en-US" dirty="0"/>
              <a:t> object to output HTML codes and results to client</a:t>
            </a:r>
          </a:p>
          <a:p>
            <a:pPr lvl="1"/>
            <a:r>
              <a:rPr lang="en-US" dirty="0" err="1">
                <a:solidFill>
                  <a:srgbClr val="00B0F0"/>
                </a:solidFill>
                <a:latin typeface="Consolas" panose="020B0609020204030204" pitchFamily="49" charset="0"/>
              </a:rPr>
              <a:t>PrintWriter</a:t>
            </a:r>
            <a:r>
              <a:rPr lang="en-US" dirty="0">
                <a:solidFill>
                  <a:srgbClr val="00B0F0"/>
                </a:solidFill>
                <a:latin typeface="Consolas" panose="020B0609020204030204" pitchFamily="49" charset="0"/>
              </a:rPr>
              <a:t> out = </a:t>
            </a:r>
            <a:r>
              <a:rPr lang="en-US" dirty="0" err="1">
                <a:solidFill>
                  <a:srgbClr val="00B0F0"/>
                </a:solidFill>
                <a:latin typeface="Consolas" panose="020B0609020204030204" pitchFamily="49" charset="0"/>
              </a:rPr>
              <a:t>response.getWrite</a:t>
            </a:r>
            <a:r>
              <a:rPr lang="en-US" dirty="0">
                <a:solidFill>
                  <a:srgbClr val="00B0F0"/>
                </a:solidFill>
                <a:latin typeface="Consolas" panose="020B0609020204030204" pitchFamily="49" charset="0"/>
              </a:rPr>
              <a:t>();</a:t>
            </a:r>
          </a:p>
          <a:p>
            <a:pPr lvl="1"/>
            <a:r>
              <a:rPr lang="en-US" dirty="0" err="1">
                <a:solidFill>
                  <a:srgbClr val="00B0F0"/>
                </a:solidFill>
                <a:latin typeface="Consolas" panose="020B0609020204030204" pitchFamily="49" charset="0"/>
              </a:rPr>
              <a:t>Out.println</a:t>
            </a:r>
            <a:r>
              <a:rPr lang="en-US" dirty="0">
                <a:solidFill>
                  <a:srgbClr val="00B0F0"/>
                </a:solidFill>
                <a:latin typeface="Consolas" panose="020B0609020204030204" pitchFamily="49" charset="0"/>
              </a:rPr>
              <a:t>("….");</a:t>
            </a:r>
          </a:p>
        </p:txBody>
      </p:sp>
      <p:sp>
        <p:nvSpPr>
          <p:cNvPr id="3" name="Action Button: Get Information 2">
            <a:hlinkClick r:id="rId3" highlightClick="1"/>
            <a:extLst>
              <a:ext uri="{FF2B5EF4-FFF2-40B4-BE49-F238E27FC236}">
                <a16:creationId xmlns:a16="http://schemas.microsoft.com/office/drawing/2014/main" id="{47812699-7123-4980-AD1A-A804C14C018C}"/>
              </a:ext>
            </a:extLst>
          </p:cNvPr>
          <p:cNvSpPr/>
          <p:nvPr/>
        </p:nvSpPr>
        <p:spPr>
          <a:xfrm>
            <a:off x="7587916" y="2121408"/>
            <a:ext cx="1074821" cy="320842"/>
          </a:xfrm>
          <a:prstGeom prst="actionButtonInformation">
            <a:avLst/>
          </a:prstGeom>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278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945A-97BD-4D95-8783-B19A3922E9C8}"/>
              </a:ext>
            </a:extLst>
          </p:cNvPr>
          <p:cNvSpPr>
            <a:spLocks noGrp="1"/>
          </p:cNvSpPr>
          <p:nvPr>
            <p:ph type="title"/>
          </p:nvPr>
        </p:nvSpPr>
        <p:spPr/>
        <p:txBody>
          <a:bodyPr/>
          <a:lstStyle/>
          <a:p>
            <a:r>
              <a:rPr lang="en-US" altLang="zh-CN" dirty="0"/>
              <a:t>Java Servlet Example 1</a:t>
            </a:r>
            <a:endParaRPr lang="en-US" dirty="0"/>
          </a:p>
        </p:txBody>
      </p:sp>
      <p:pic>
        <p:nvPicPr>
          <p:cNvPr id="5" name="Content Placeholder 4">
            <a:extLst>
              <a:ext uri="{FF2B5EF4-FFF2-40B4-BE49-F238E27FC236}">
                <a16:creationId xmlns:a16="http://schemas.microsoft.com/office/drawing/2014/main" id="{E8057A53-F304-4007-B21A-57E208BCBE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83033" y="1435163"/>
            <a:ext cx="3243737" cy="4551910"/>
          </a:xfrm>
        </p:spPr>
      </p:pic>
      <p:sp>
        <p:nvSpPr>
          <p:cNvPr id="6" name="Content Placeholder 5">
            <a:extLst>
              <a:ext uri="{FF2B5EF4-FFF2-40B4-BE49-F238E27FC236}">
                <a16:creationId xmlns:a16="http://schemas.microsoft.com/office/drawing/2014/main" id="{2B821F31-5935-4C8B-B4A1-C5110E6053BE}"/>
              </a:ext>
            </a:extLst>
          </p:cNvPr>
          <p:cNvSpPr>
            <a:spLocks noGrp="1"/>
          </p:cNvSpPr>
          <p:nvPr>
            <p:ph sz="half" idx="2"/>
          </p:nvPr>
        </p:nvSpPr>
        <p:spPr>
          <a:xfrm>
            <a:off x="1341120" y="2093976"/>
            <a:ext cx="4754880" cy="3977640"/>
          </a:xfrm>
        </p:spPr>
        <p:txBody>
          <a:bodyPr>
            <a:normAutofit lnSpcReduction="10000"/>
          </a:bodyPr>
          <a:lstStyle/>
          <a:p>
            <a:r>
              <a:rPr lang="en-US" dirty="0"/>
              <a:t>The project folder Structure</a:t>
            </a:r>
          </a:p>
          <a:p>
            <a:pPr lvl="1"/>
            <a:r>
              <a:rPr lang="en-US" dirty="0"/>
              <a:t>Web Pages</a:t>
            </a:r>
          </a:p>
          <a:p>
            <a:pPr lvl="2"/>
            <a:r>
              <a:rPr lang="en-US" dirty="0"/>
              <a:t>All web page related contents</a:t>
            </a:r>
          </a:p>
          <a:p>
            <a:pPr lvl="2"/>
            <a:r>
              <a:rPr lang="en-US" dirty="0"/>
              <a:t>WETA-INF, WEB-INF</a:t>
            </a:r>
          </a:p>
          <a:p>
            <a:pPr lvl="1"/>
            <a:r>
              <a:rPr lang="en-US" dirty="0"/>
              <a:t>Source Packages</a:t>
            </a:r>
          </a:p>
          <a:p>
            <a:pPr lvl="2"/>
            <a:r>
              <a:rPr lang="en-US" dirty="0"/>
              <a:t>All source files in this folder</a:t>
            </a:r>
          </a:p>
          <a:p>
            <a:pPr lvl="1"/>
            <a:r>
              <a:rPr lang="en-US" dirty="0"/>
              <a:t>Test Packages</a:t>
            </a:r>
          </a:p>
          <a:p>
            <a:pPr lvl="1"/>
            <a:r>
              <a:rPr lang="en-US" dirty="0"/>
              <a:t>Dependencies</a:t>
            </a:r>
          </a:p>
          <a:p>
            <a:pPr lvl="2"/>
            <a:r>
              <a:rPr lang="en-US" dirty="0"/>
              <a:t>Libraries (</a:t>
            </a:r>
            <a:r>
              <a:rPr lang="en-US" dirty="0" err="1"/>
              <a:t>javaee</a:t>
            </a:r>
            <a:r>
              <a:rPr lang="en-US" dirty="0"/>
              <a:t>-web-</a:t>
            </a:r>
            <a:r>
              <a:rPr lang="en-US" dirty="0" err="1"/>
              <a:t>api</a:t>
            </a:r>
            <a:r>
              <a:rPr lang="en-US" dirty="0"/>
              <a:t> etc.)</a:t>
            </a:r>
          </a:p>
          <a:p>
            <a:pPr lvl="1"/>
            <a:r>
              <a:rPr lang="en-US" dirty="0"/>
              <a:t>Java Dependencies</a:t>
            </a:r>
          </a:p>
          <a:p>
            <a:pPr lvl="2"/>
            <a:r>
              <a:rPr lang="en-US" dirty="0"/>
              <a:t>JDK, </a:t>
            </a:r>
            <a:r>
              <a:rPr lang="en-US" dirty="0" err="1"/>
              <a:t>javaee</a:t>
            </a:r>
            <a:r>
              <a:rPr lang="en-US" dirty="0"/>
              <a:t>-endorsed-</a:t>
            </a:r>
            <a:r>
              <a:rPr lang="en-US" dirty="0" err="1"/>
              <a:t>api</a:t>
            </a:r>
            <a:endParaRPr lang="en-US" dirty="0"/>
          </a:p>
          <a:p>
            <a:pPr lvl="1"/>
            <a:r>
              <a:rPr lang="en-US" dirty="0"/>
              <a:t>Project Files</a:t>
            </a:r>
          </a:p>
          <a:p>
            <a:pPr lvl="2"/>
            <a:r>
              <a:rPr lang="en-US" dirty="0" err="1"/>
              <a:t>Meven</a:t>
            </a:r>
            <a:r>
              <a:rPr lang="en-US" dirty="0"/>
              <a:t> pom.xml</a:t>
            </a:r>
          </a:p>
        </p:txBody>
      </p:sp>
    </p:spTree>
    <p:extLst>
      <p:ext uri="{BB962C8B-B14F-4D97-AF65-F5344CB8AC3E}">
        <p14:creationId xmlns:p14="http://schemas.microsoft.com/office/powerpoint/2010/main" val="1907751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1E53-0E32-4653-9FCD-746FADC0C1CF}"/>
              </a:ext>
            </a:extLst>
          </p:cNvPr>
          <p:cNvSpPr>
            <a:spLocks noGrp="1"/>
          </p:cNvSpPr>
          <p:nvPr>
            <p:ph type="title"/>
          </p:nvPr>
        </p:nvSpPr>
        <p:spPr/>
        <p:txBody>
          <a:bodyPr/>
          <a:lstStyle/>
          <a:p>
            <a:r>
              <a:rPr lang="en-US" dirty="0"/>
              <a:t>Index.html &amp;web.xml</a:t>
            </a:r>
          </a:p>
        </p:txBody>
      </p:sp>
      <p:pic>
        <p:nvPicPr>
          <p:cNvPr id="6" name="Content Placeholder 5">
            <a:extLst>
              <a:ext uri="{FF2B5EF4-FFF2-40B4-BE49-F238E27FC236}">
                <a16:creationId xmlns:a16="http://schemas.microsoft.com/office/drawing/2014/main" id="{954BAAEC-A65A-4D23-9A9C-21035BDD83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8712" y="2093976"/>
            <a:ext cx="6148274" cy="4041167"/>
          </a:xfrm>
          <a:ln>
            <a:solidFill>
              <a:srgbClr val="00B050"/>
            </a:solidFill>
          </a:ln>
        </p:spPr>
      </p:pic>
      <p:pic>
        <p:nvPicPr>
          <p:cNvPr id="8" name="Content Placeholder 7">
            <a:extLst>
              <a:ext uri="{FF2B5EF4-FFF2-40B4-BE49-F238E27FC236}">
                <a16:creationId xmlns:a16="http://schemas.microsoft.com/office/drawing/2014/main" id="{17CFA52C-329B-4FAA-B09B-AB6D142CCF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62944" y="4274747"/>
            <a:ext cx="6904467" cy="2098621"/>
          </a:xfrm>
          <a:ln>
            <a:solidFill>
              <a:schemeClr val="accent1"/>
            </a:solidFill>
          </a:ln>
        </p:spPr>
      </p:pic>
      <p:sp>
        <p:nvSpPr>
          <p:cNvPr id="9" name="TextBox 8">
            <a:extLst>
              <a:ext uri="{FF2B5EF4-FFF2-40B4-BE49-F238E27FC236}">
                <a16:creationId xmlns:a16="http://schemas.microsoft.com/office/drawing/2014/main" id="{EC48E02B-15DC-417B-98E5-0682EEB3AD03}"/>
              </a:ext>
            </a:extLst>
          </p:cNvPr>
          <p:cNvSpPr txBox="1"/>
          <p:nvPr/>
        </p:nvSpPr>
        <p:spPr>
          <a:xfrm>
            <a:off x="7853297" y="3905415"/>
            <a:ext cx="1323760" cy="369332"/>
          </a:xfrm>
          <a:prstGeom prst="rect">
            <a:avLst/>
          </a:prstGeom>
          <a:noFill/>
        </p:spPr>
        <p:txBody>
          <a:bodyPr wrap="none" rtlCol="0">
            <a:spAutoFit/>
          </a:bodyPr>
          <a:lstStyle/>
          <a:p>
            <a:r>
              <a:rPr lang="en-US" dirty="0"/>
              <a:t>index.html</a:t>
            </a:r>
          </a:p>
        </p:txBody>
      </p:sp>
      <p:sp>
        <p:nvSpPr>
          <p:cNvPr id="10" name="TextBox 9">
            <a:extLst>
              <a:ext uri="{FF2B5EF4-FFF2-40B4-BE49-F238E27FC236}">
                <a16:creationId xmlns:a16="http://schemas.microsoft.com/office/drawing/2014/main" id="{EF5A72D7-2619-4551-B7BD-BFCC673E4A05}"/>
              </a:ext>
            </a:extLst>
          </p:cNvPr>
          <p:cNvSpPr txBox="1"/>
          <p:nvPr/>
        </p:nvSpPr>
        <p:spPr>
          <a:xfrm>
            <a:off x="3102215" y="1671085"/>
            <a:ext cx="1121269" cy="369332"/>
          </a:xfrm>
          <a:prstGeom prst="rect">
            <a:avLst/>
          </a:prstGeom>
          <a:noFill/>
        </p:spPr>
        <p:txBody>
          <a:bodyPr wrap="none" rtlCol="0">
            <a:spAutoFit/>
          </a:bodyPr>
          <a:lstStyle/>
          <a:p>
            <a:r>
              <a:rPr lang="en-US" dirty="0"/>
              <a:t>Web.xml</a:t>
            </a:r>
          </a:p>
        </p:txBody>
      </p:sp>
      <p:sp>
        <p:nvSpPr>
          <p:cNvPr id="11" name="Action Button: Go Forward or Next 10">
            <a:hlinkClick r:id="rId4" highlightClick="1"/>
            <a:extLst>
              <a:ext uri="{FF2B5EF4-FFF2-40B4-BE49-F238E27FC236}">
                <a16:creationId xmlns:a16="http://schemas.microsoft.com/office/drawing/2014/main" id="{7721CFF7-1F2B-4F3C-9760-FED15617AF58}"/>
              </a:ext>
            </a:extLst>
          </p:cNvPr>
          <p:cNvSpPr/>
          <p:nvPr/>
        </p:nvSpPr>
        <p:spPr>
          <a:xfrm>
            <a:off x="8218743" y="2767919"/>
            <a:ext cx="1427747" cy="36933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030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30E0-087E-4BBE-BCDF-EA5814D8EFE4}"/>
              </a:ext>
            </a:extLst>
          </p:cNvPr>
          <p:cNvSpPr>
            <a:spLocks noGrp="1"/>
          </p:cNvSpPr>
          <p:nvPr>
            <p:ph type="title"/>
          </p:nvPr>
        </p:nvSpPr>
        <p:spPr/>
        <p:txBody>
          <a:bodyPr/>
          <a:lstStyle/>
          <a:p>
            <a:r>
              <a:rPr lang="en-US" altLang="zh-CN" dirty="0"/>
              <a:t>Java Servlet Example 1</a:t>
            </a:r>
            <a:endParaRPr lang="en-US" dirty="0"/>
          </a:p>
        </p:txBody>
      </p:sp>
      <p:pic>
        <p:nvPicPr>
          <p:cNvPr id="11" name="Picture 10">
            <a:extLst>
              <a:ext uri="{FF2B5EF4-FFF2-40B4-BE49-F238E27FC236}">
                <a16:creationId xmlns:a16="http://schemas.microsoft.com/office/drawing/2014/main" id="{D3926D14-C729-483F-845A-BA822100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519" y="1804827"/>
            <a:ext cx="6920185" cy="4754325"/>
          </a:xfrm>
          <a:prstGeom prst="rect">
            <a:avLst/>
          </a:prstGeom>
        </p:spPr>
      </p:pic>
      <p:sp>
        <p:nvSpPr>
          <p:cNvPr id="12" name="Rectangle 11">
            <a:extLst>
              <a:ext uri="{FF2B5EF4-FFF2-40B4-BE49-F238E27FC236}">
                <a16:creationId xmlns:a16="http://schemas.microsoft.com/office/drawing/2014/main" id="{A9831510-0F85-4E3E-A80D-894F74FD932D}"/>
              </a:ext>
            </a:extLst>
          </p:cNvPr>
          <p:cNvSpPr/>
          <p:nvPr/>
        </p:nvSpPr>
        <p:spPr>
          <a:xfrm>
            <a:off x="1935126" y="1701209"/>
            <a:ext cx="4061637" cy="13716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6223EA-D4B5-4AB4-AB22-FEC691BE9288}"/>
              </a:ext>
            </a:extLst>
          </p:cNvPr>
          <p:cNvSpPr/>
          <p:nvPr/>
        </p:nvSpPr>
        <p:spPr>
          <a:xfrm>
            <a:off x="2668772" y="3912781"/>
            <a:ext cx="5752214" cy="246058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415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1EF3-3BFB-4750-99E5-7997F1377D3B}"/>
              </a:ext>
            </a:extLst>
          </p:cNvPr>
          <p:cNvSpPr>
            <a:spLocks noGrp="1"/>
          </p:cNvSpPr>
          <p:nvPr>
            <p:ph type="title"/>
          </p:nvPr>
        </p:nvSpPr>
        <p:spPr/>
        <p:txBody>
          <a:bodyPr/>
          <a:lstStyle/>
          <a:p>
            <a:r>
              <a:rPr lang="en-US" altLang="zh-CN" dirty="0"/>
              <a:t>Example 1</a:t>
            </a:r>
            <a:endParaRPr lang="en-US" dirty="0"/>
          </a:p>
        </p:txBody>
      </p:sp>
      <p:pic>
        <p:nvPicPr>
          <p:cNvPr id="5" name="Content Placeholder 4">
            <a:extLst>
              <a:ext uri="{FF2B5EF4-FFF2-40B4-BE49-F238E27FC236}">
                <a16:creationId xmlns:a16="http://schemas.microsoft.com/office/drawing/2014/main" id="{59692BFE-BC55-4E9C-906C-ED0EA7CA0A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943" y="1992754"/>
            <a:ext cx="8443464" cy="4380614"/>
          </a:xfrm>
        </p:spPr>
      </p:pic>
    </p:spTree>
    <p:extLst>
      <p:ext uri="{BB962C8B-B14F-4D97-AF65-F5344CB8AC3E}">
        <p14:creationId xmlns:p14="http://schemas.microsoft.com/office/powerpoint/2010/main" val="40342413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8A1775-566A-4897-B5A5-DAA0B18A8AC9}"/>
              </a:ext>
            </a:extLst>
          </p:cNvPr>
          <p:cNvSpPr>
            <a:spLocks noGrp="1"/>
          </p:cNvSpPr>
          <p:nvPr>
            <p:ph type="title"/>
          </p:nvPr>
        </p:nvSpPr>
        <p:spPr/>
        <p:txBody>
          <a:bodyPr/>
          <a:lstStyle/>
          <a:p>
            <a:r>
              <a:rPr lang="en-US" dirty="0"/>
              <a:t>Example 1 (cont.)</a:t>
            </a:r>
          </a:p>
        </p:txBody>
      </p:sp>
      <p:pic>
        <p:nvPicPr>
          <p:cNvPr id="3" name="Picture 2">
            <a:extLst>
              <a:ext uri="{FF2B5EF4-FFF2-40B4-BE49-F238E27FC236}">
                <a16:creationId xmlns:a16="http://schemas.microsoft.com/office/drawing/2014/main" id="{FCDC48A4-20C9-4DA4-B6F3-55F738E4B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063" y="2093976"/>
            <a:ext cx="8715873" cy="3889729"/>
          </a:xfrm>
          <a:prstGeom prst="rect">
            <a:avLst/>
          </a:prstGeom>
        </p:spPr>
      </p:pic>
      <p:sp>
        <p:nvSpPr>
          <p:cNvPr id="6" name="Action Button: Go Forward or Next 5">
            <a:hlinkClick r:id="rId3" highlightClick="1"/>
            <a:extLst>
              <a:ext uri="{FF2B5EF4-FFF2-40B4-BE49-F238E27FC236}">
                <a16:creationId xmlns:a16="http://schemas.microsoft.com/office/drawing/2014/main" id="{10E23EF0-B98A-415D-BE5F-952CD63451B3}"/>
              </a:ext>
            </a:extLst>
          </p:cNvPr>
          <p:cNvSpPr/>
          <p:nvPr/>
        </p:nvSpPr>
        <p:spPr>
          <a:xfrm>
            <a:off x="8559209" y="1289304"/>
            <a:ext cx="1435395" cy="308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558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4BDC-6D52-4713-9B42-994886DB2256}"/>
              </a:ext>
            </a:extLst>
          </p:cNvPr>
          <p:cNvSpPr>
            <a:spLocks noGrp="1"/>
          </p:cNvSpPr>
          <p:nvPr>
            <p:ph type="title"/>
          </p:nvPr>
        </p:nvSpPr>
        <p:spPr/>
        <p:txBody>
          <a:bodyPr/>
          <a:lstStyle/>
          <a:p>
            <a:r>
              <a:rPr lang="en-US" dirty="0"/>
              <a:t>Servlet without </a:t>
            </a:r>
            <a:r>
              <a:rPr lang="en-US" dirty="0" err="1"/>
              <a:t>doGet</a:t>
            </a:r>
            <a:r>
              <a:rPr lang="en-US" dirty="0"/>
              <a:t>()</a:t>
            </a:r>
          </a:p>
        </p:txBody>
      </p:sp>
      <p:sp>
        <p:nvSpPr>
          <p:cNvPr id="3" name="Content Placeholder 2">
            <a:extLst>
              <a:ext uri="{FF2B5EF4-FFF2-40B4-BE49-F238E27FC236}">
                <a16:creationId xmlns:a16="http://schemas.microsoft.com/office/drawing/2014/main" id="{266470D4-F31E-4452-8A74-474775EB5F5D}"/>
              </a:ext>
            </a:extLst>
          </p:cNvPr>
          <p:cNvSpPr>
            <a:spLocks noGrp="1"/>
          </p:cNvSpPr>
          <p:nvPr>
            <p:ph idx="1"/>
          </p:nvPr>
        </p:nvSpPr>
        <p:spPr/>
        <p:txBody>
          <a:bodyPr/>
          <a:lstStyle/>
          <a:p>
            <a:r>
              <a:rPr lang="en-US" dirty="0"/>
              <a:t>GET is the default method for submitting HTML &lt;form&gt;</a:t>
            </a:r>
          </a:p>
          <a:p>
            <a:pPr lvl="1"/>
            <a:r>
              <a:rPr lang="en-US" dirty="0"/>
              <a:t>&lt;form&gt; … &lt;/form&gt; &lt;!– doesn't specify the submit type --&gt;</a:t>
            </a:r>
          </a:p>
          <a:p>
            <a:r>
              <a:rPr lang="en-US" dirty="0"/>
              <a:t>A No Get Servlet doesn't implement the </a:t>
            </a:r>
            <a:r>
              <a:rPr lang="en-US" dirty="0" err="1"/>
              <a:t>doGet</a:t>
            </a:r>
            <a:r>
              <a:rPr lang="en-US" dirty="0"/>
              <a:t>() method</a:t>
            </a:r>
          </a:p>
          <a:p>
            <a:pPr lvl="1"/>
            <a:r>
              <a:rPr lang="en-US" dirty="0"/>
              <a:t>The following message will be shown when you submit the data through GET method</a:t>
            </a:r>
          </a:p>
          <a:p>
            <a:r>
              <a:rPr lang="en-US" dirty="0"/>
              <a:t>The good practice is always to implement both </a:t>
            </a:r>
            <a:r>
              <a:rPr lang="en-US" dirty="0" err="1"/>
              <a:t>doGet</a:t>
            </a:r>
            <a:r>
              <a:rPr lang="en-US" dirty="0"/>
              <a:t>() and </a:t>
            </a:r>
            <a:r>
              <a:rPr lang="en-US" dirty="0" err="1"/>
              <a:t>doPost</a:t>
            </a:r>
            <a:r>
              <a:rPr lang="en-US" dirty="0"/>
              <a:t>() methods; however, having two methods with the same content is not good to maintain. Therefore, it is better to "forward" one to the other</a:t>
            </a:r>
          </a:p>
          <a:p>
            <a:endParaRPr lang="en-US" dirty="0"/>
          </a:p>
        </p:txBody>
      </p:sp>
      <p:pic>
        <p:nvPicPr>
          <p:cNvPr id="5" name="Picture 4">
            <a:extLst>
              <a:ext uri="{FF2B5EF4-FFF2-40B4-BE49-F238E27FC236}">
                <a16:creationId xmlns:a16="http://schemas.microsoft.com/office/drawing/2014/main" id="{1398E11B-908F-4B74-99D3-312197636B97}"/>
              </a:ext>
            </a:extLst>
          </p:cNvPr>
          <p:cNvPicPr>
            <a:picLocks noChangeAspect="1"/>
          </p:cNvPicPr>
          <p:nvPr/>
        </p:nvPicPr>
        <p:blipFill>
          <a:blip r:embed="rId2"/>
          <a:stretch>
            <a:fillRect/>
          </a:stretch>
        </p:blipFill>
        <p:spPr>
          <a:xfrm>
            <a:off x="8197712" y="1165475"/>
            <a:ext cx="3529075" cy="1857002"/>
          </a:xfrm>
          <a:prstGeom prst="rect">
            <a:avLst/>
          </a:prstGeom>
        </p:spPr>
      </p:pic>
      <p:pic>
        <p:nvPicPr>
          <p:cNvPr id="6" name="Picture 5">
            <a:extLst>
              <a:ext uri="{FF2B5EF4-FFF2-40B4-BE49-F238E27FC236}">
                <a16:creationId xmlns:a16="http://schemas.microsoft.com/office/drawing/2014/main" id="{56866878-C1A0-4D36-A510-C9519967C03A}"/>
              </a:ext>
            </a:extLst>
          </p:cNvPr>
          <p:cNvPicPr>
            <a:picLocks noChangeAspect="1"/>
          </p:cNvPicPr>
          <p:nvPr/>
        </p:nvPicPr>
        <p:blipFill>
          <a:blip r:embed="rId3"/>
          <a:stretch>
            <a:fillRect/>
          </a:stretch>
        </p:blipFill>
        <p:spPr>
          <a:xfrm>
            <a:off x="465221" y="4764025"/>
            <a:ext cx="10876547" cy="1721644"/>
          </a:xfrm>
          <a:prstGeom prst="rect">
            <a:avLst/>
          </a:prstGeom>
        </p:spPr>
      </p:pic>
    </p:spTree>
    <p:extLst>
      <p:ext uri="{BB962C8B-B14F-4D97-AF65-F5344CB8AC3E}">
        <p14:creationId xmlns:p14="http://schemas.microsoft.com/office/powerpoint/2010/main" val="23884438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02516-063F-4143-BA07-A69A9C32AD3C}"/>
              </a:ext>
            </a:extLst>
          </p:cNvPr>
          <p:cNvSpPr>
            <a:spLocks noGrp="1"/>
          </p:cNvSpPr>
          <p:nvPr>
            <p:ph type="title"/>
          </p:nvPr>
        </p:nvSpPr>
        <p:spPr/>
        <p:txBody>
          <a:bodyPr/>
          <a:lstStyle/>
          <a:p>
            <a:r>
              <a:rPr lang="en-US" dirty="0"/>
              <a:t>Application Deployment</a:t>
            </a:r>
          </a:p>
        </p:txBody>
      </p:sp>
      <p:sp>
        <p:nvSpPr>
          <p:cNvPr id="3" name="Content Placeholder 2">
            <a:extLst>
              <a:ext uri="{FF2B5EF4-FFF2-40B4-BE49-F238E27FC236}">
                <a16:creationId xmlns:a16="http://schemas.microsoft.com/office/drawing/2014/main" id="{C4B8FE87-B578-45B8-A5B8-0BD88119CAB4}"/>
              </a:ext>
            </a:extLst>
          </p:cNvPr>
          <p:cNvSpPr>
            <a:spLocks noGrp="1"/>
          </p:cNvSpPr>
          <p:nvPr>
            <p:ph idx="1"/>
          </p:nvPr>
        </p:nvSpPr>
        <p:spPr/>
        <p:txBody>
          <a:bodyPr/>
          <a:lstStyle/>
          <a:p>
            <a:r>
              <a:rPr lang="en-US" dirty="0"/>
              <a:t>WAR (Web Application </a:t>
            </a:r>
            <a:r>
              <a:rPr lang="en-US" dirty="0" err="1"/>
              <a:t>ARchive</a:t>
            </a:r>
            <a:r>
              <a:rPr lang="en-US" dirty="0"/>
              <a:t>)</a:t>
            </a:r>
          </a:p>
          <a:p>
            <a:pPr lvl="1"/>
            <a:r>
              <a:rPr lang="en-US" dirty="0"/>
              <a:t>Is a JAR file to distribute a collection of JSP, Servlet, class, XML, tag library, HTML pages, etc. </a:t>
            </a:r>
          </a:p>
          <a:p>
            <a:pPr lvl="1"/>
            <a:r>
              <a:rPr lang="en-US" dirty="0"/>
              <a:t>Can be digitally signed as JAR file to assert the code is trusted</a:t>
            </a:r>
          </a:p>
          <a:p>
            <a:r>
              <a:rPr lang="en-US" dirty="0"/>
              <a:t>EAR (Enterprise </a:t>
            </a:r>
            <a:r>
              <a:rPr lang="en-US" dirty="0" err="1"/>
              <a:t>ARchive</a:t>
            </a:r>
            <a:r>
              <a:rPr lang="en-US" dirty="0"/>
              <a:t>)</a:t>
            </a:r>
          </a:p>
          <a:p>
            <a:pPr lvl="1"/>
            <a:r>
              <a:rPr lang="en-US" dirty="0"/>
              <a:t>A standard JAR file used by Java EE for packing the whole </a:t>
            </a:r>
            <a:r>
              <a:rPr lang="en-US" altLang="zh-CN" dirty="0"/>
              <a:t>application (program and configuration) into a single archive for deploy to different platform.</a:t>
            </a:r>
          </a:p>
          <a:p>
            <a:pPr lvl="1"/>
            <a:r>
              <a:rPr lang="en-US" dirty="0"/>
              <a:t>It must contain a DD (Deployment Descriptors) XML to describe how the application will be deployed.</a:t>
            </a:r>
          </a:p>
          <a:p>
            <a:pPr lvl="1"/>
            <a:r>
              <a:rPr lang="en-US" dirty="0"/>
              <a:t>It contains a WAR file (web application) for deployment</a:t>
            </a:r>
          </a:p>
          <a:p>
            <a:pPr lvl="1"/>
            <a:r>
              <a:rPr lang="en-US" dirty="0"/>
              <a:t>It may contain Enterprise Java Beans (Message Beans and Session Beans) for remote access.</a:t>
            </a:r>
          </a:p>
        </p:txBody>
      </p:sp>
    </p:spTree>
    <p:extLst>
      <p:ext uri="{BB962C8B-B14F-4D97-AF65-F5344CB8AC3E}">
        <p14:creationId xmlns:p14="http://schemas.microsoft.com/office/powerpoint/2010/main" val="165030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3137-012E-4111-BB3F-A6C0FA2A2E69}"/>
              </a:ext>
            </a:extLst>
          </p:cNvPr>
          <p:cNvSpPr>
            <a:spLocks noGrp="1"/>
          </p:cNvSpPr>
          <p:nvPr>
            <p:ph type="title"/>
          </p:nvPr>
        </p:nvSpPr>
        <p:spPr/>
        <p:txBody>
          <a:bodyPr/>
          <a:lstStyle/>
          <a:p>
            <a:r>
              <a:rPr lang="en-US" dirty="0"/>
              <a:t>Simple HTML guide</a:t>
            </a:r>
          </a:p>
        </p:txBody>
      </p:sp>
      <p:sp>
        <p:nvSpPr>
          <p:cNvPr id="3" name="Content Placeholder 2">
            <a:extLst>
              <a:ext uri="{FF2B5EF4-FFF2-40B4-BE49-F238E27FC236}">
                <a16:creationId xmlns:a16="http://schemas.microsoft.com/office/drawing/2014/main" id="{6DD95796-8125-43F7-A525-F3656098A20D}"/>
              </a:ext>
            </a:extLst>
          </p:cNvPr>
          <p:cNvSpPr>
            <a:spLocks noGrp="1"/>
          </p:cNvSpPr>
          <p:nvPr>
            <p:ph sz="half" idx="1"/>
          </p:nvPr>
        </p:nvSpPr>
        <p:spPr/>
        <p:txBody>
          <a:bodyPr/>
          <a:lstStyle/>
          <a:p>
            <a:r>
              <a:rPr lang="en-US" dirty="0"/>
              <a:t>When you develop a web page, you use HTML to describe what the page should look like and how it should behave.</a:t>
            </a:r>
          </a:p>
          <a:p>
            <a:r>
              <a:rPr lang="en-US" dirty="0"/>
              <a:t>HTML has dozens of </a:t>
            </a:r>
            <a:r>
              <a:rPr lang="en-US" b="1" i="1" dirty="0"/>
              <a:t>tags</a:t>
            </a:r>
            <a:r>
              <a:rPr lang="en-US" dirty="0"/>
              <a:t> and hundreds of tag </a:t>
            </a:r>
            <a:r>
              <a:rPr lang="en-US" b="1" i="1" dirty="0"/>
              <a:t>attributes</a:t>
            </a:r>
            <a:r>
              <a:rPr lang="en-US" dirty="0"/>
              <a:t>,</a:t>
            </a:r>
          </a:p>
          <a:p>
            <a:r>
              <a:rPr lang="en-US" dirty="0"/>
              <a:t>The goal of HTML is to take a text document and add tags that tell the browser how to format the text.</a:t>
            </a:r>
          </a:p>
          <a:p>
            <a:endParaRPr lang="en-US" dirty="0"/>
          </a:p>
          <a:p>
            <a:pPr marL="0" indent="0">
              <a:buNone/>
            </a:pPr>
            <a:r>
              <a:rPr lang="en-US" b="1" dirty="0">
                <a:latin typeface="Consolas" panose="020B0609020204030204" pitchFamily="49" charset="0"/>
              </a:rPr>
              <a:t>&lt;</a:t>
            </a:r>
            <a:r>
              <a:rPr lang="en-US" b="1" dirty="0">
                <a:solidFill>
                  <a:srgbClr val="C00000"/>
                </a:solidFill>
                <a:latin typeface="Consolas" panose="020B0609020204030204" pitchFamily="49" charset="0"/>
              </a:rPr>
              <a:t>tag</a:t>
            </a:r>
            <a:r>
              <a:rPr lang="en-US" b="1" dirty="0">
                <a:latin typeface="Consolas" panose="020B0609020204030204" pitchFamily="49" charset="0"/>
              </a:rPr>
              <a:t> </a:t>
            </a:r>
            <a:r>
              <a:rPr lang="en-US" b="1" dirty="0">
                <a:solidFill>
                  <a:srgbClr val="00B0F0"/>
                </a:solidFill>
                <a:latin typeface="Consolas" panose="020B0609020204030204" pitchFamily="49" charset="0"/>
              </a:rPr>
              <a:t>attributes</a:t>
            </a:r>
            <a:r>
              <a:rPr lang="en-US" b="1" dirty="0">
                <a:latin typeface="Consolas" panose="020B0609020204030204" pitchFamily="49" charset="0"/>
              </a:rPr>
              <a:t>&gt;</a:t>
            </a:r>
            <a:r>
              <a:rPr lang="en-US" b="1" dirty="0">
                <a:solidFill>
                  <a:srgbClr val="FFC000"/>
                </a:solidFill>
                <a:latin typeface="Consolas" panose="020B0609020204030204" pitchFamily="49" charset="0"/>
              </a:rPr>
              <a:t>contents</a:t>
            </a:r>
            <a:r>
              <a:rPr lang="en-US" b="1" dirty="0">
                <a:latin typeface="Consolas" panose="020B0609020204030204" pitchFamily="49" charset="0"/>
              </a:rPr>
              <a:t>&lt;/</a:t>
            </a:r>
            <a:r>
              <a:rPr lang="en-US" b="1" dirty="0">
                <a:solidFill>
                  <a:srgbClr val="C00000"/>
                </a:solidFill>
                <a:latin typeface="Consolas" panose="020B0609020204030204" pitchFamily="49" charset="0"/>
              </a:rPr>
              <a:t>tab</a:t>
            </a:r>
            <a:r>
              <a:rPr lang="en-US" b="1" dirty="0">
                <a:latin typeface="Consolas" panose="020B0609020204030204" pitchFamily="49" charset="0"/>
              </a:rPr>
              <a:t>&gt;</a:t>
            </a:r>
          </a:p>
        </p:txBody>
      </p:sp>
      <p:graphicFrame>
        <p:nvGraphicFramePr>
          <p:cNvPr id="6" name="Content Placeholder 5">
            <a:extLst>
              <a:ext uri="{FF2B5EF4-FFF2-40B4-BE49-F238E27FC236}">
                <a16:creationId xmlns:a16="http://schemas.microsoft.com/office/drawing/2014/main" id="{13E68170-9EAC-4F41-8DEB-DF6F2867E196}"/>
              </a:ext>
            </a:extLst>
          </p:cNvPr>
          <p:cNvGraphicFramePr>
            <a:graphicFrameLocks noGrp="1"/>
          </p:cNvGraphicFramePr>
          <p:nvPr>
            <p:ph sz="half" idx="2"/>
            <p:extLst>
              <p:ext uri="{D42A27DB-BD31-4B8C-83A1-F6EECF244321}">
                <p14:modId xmlns:p14="http://schemas.microsoft.com/office/powerpoint/2010/main" val="1559913147"/>
              </p:ext>
            </p:extLst>
          </p:nvPr>
        </p:nvGraphicFramePr>
        <p:xfrm>
          <a:off x="5824728" y="1925320"/>
          <a:ext cx="5875837" cy="4516120"/>
        </p:xfrm>
        <a:graphic>
          <a:graphicData uri="http://schemas.openxmlformats.org/drawingml/2006/table">
            <a:tbl>
              <a:tblPr firstRow="1" bandRow="1">
                <a:tableStyleId>{5C22544A-7EE6-4342-B048-85BDC9FD1C3A}</a:tableStyleId>
              </a:tblPr>
              <a:tblGrid>
                <a:gridCol w="1319880">
                  <a:extLst>
                    <a:ext uri="{9D8B030D-6E8A-4147-A177-3AD203B41FA5}">
                      <a16:colId xmlns:a16="http://schemas.microsoft.com/office/drawing/2014/main" val="4060902493"/>
                    </a:ext>
                  </a:extLst>
                </a:gridCol>
                <a:gridCol w="4555957">
                  <a:extLst>
                    <a:ext uri="{9D8B030D-6E8A-4147-A177-3AD203B41FA5}">
                      <a16:colId xmlns:a16="http://schemas.microsoft.com/office/drawing/2014/main" val="797309591"/>
                    </a:ext>
                  </a:extLst>
                </a:gridCol>
              </a:tblGrid>
              <a:tr h="370840">
                <a:tc>
                  <a:txBody>
                    <a:bodyPr/>
                    <a:lstStyle/>
                    <a:p>
                      <a:pPr algn="ctr"/>
                      <a:r>
                        <a:rPr lang="en-US" dirty="0"/>
                        <a:t>Tag</a:t>
                      </a:r>
                    </a:p>
                  </a:txBody>
                  <a:tcPr/>
                </a:tc>
                <a:tc>
                  <a:txBody>
                    <a:bodyPr/>
                    <a:lstStyle/>
                    <a:p>
                      <a:pPr algn="ctr"/>
                      <a:r>
                        <a:rPr lang="en-US" dirty="0"/>
                        <a:t>Description</a:t>
                      </a:r>
                    </a:p>
                  </a:txBody>
                  <a:tcPr/>
                </a:tc>
                <a:extLst>
                  <a:ext uri="{0D108BD9-81ED-4DB2-BD59-A6C34878D82A}">
                    <a16:rowId xmlns:a16="http://schemas.microsoft.com/office/drawing/2014/main" val="4062002300"/>
                  </a:ext>
                </a:extLst>
              </a:tr>
              <a:tr h="370840">
                <a:tc>
                  <a:txBody>
                    <a:bodyPr/>
                    <a:lstStyle/>
                    <a:p>
                      <a:r>
                        <a:rPr lang="en-US" dirty="0">
                          <a:latin typeface="Consolas" panose="020B0609020204030204" pitchFamily="49" charset="0"/>
                        </a:rPr>
                        <a:t>&lt;!-- --&gt;</a:t>
                      </a:r>
                    </a:p>
                  </a:txBody>
                  <a:tcPr/>
                </a:tc>
                <a:tc>
                  <a:txBody>
                    <a:bodyPr/>
                    <a:lstStyle/>
                    <a:p>
                      <a:r>
                        <a:rPr lang="en-US" dirty="0"/>
                        <a:t>Where you put your comments</a:t>
                      </a:r>
                    </a:p>
                  </a:txBody>
                  <a:tcPr/>
                </a:tc>
                <a:extLst>
                  <a:ext uri="{0D108BD9-81ED-4DB2-BD59-A6C34878D82A}">
                    <a16:rowId xmlns:a16="http://schemas.microsoft.com/office/drawing/2014/main" val="4274200911"/>
                  </a:ext>
                </a:extLst>
              </a:tr>
              <a:tr h="370840">
                <a:tc>
                  <a:txBody>
                    <a:bodyPr/>
                    <a:lstStyle/>
                    <a:p>
                      <a:r>
                        <a:rPr lang="en-US" dirty="0">
                          <a:latin typeface="Consolas" panose="020B0609020204030204" pitchFamily="49" charset="0"/>
                        </a:rPr>
                        <a:t>&lt;a&gt;</a:t>
                      </a:r>
                    </a:p>
                  </a:txBody>
                  <a:tcPr/>
                </a:tc>
                <a:tc>
                  <a:txBody>
                    <a:bodyPr/>
                    <a:lstStyle/>
                    <a:p>
                      <a:r>
                        <a:rPr lang="en-US" dirty="0"/>
                        <a:t>Anchor usually for putting in hyperlink</a:t>
                      </a:r>
                    </a:p>
                  </a:txBody>
                  <a:tcPr/>
                </a:tc>
                <a:extLst>
                  <a:ext uri="{0D108BD9-81ED-4DB2-BD59-A6C34878D82A}">
                    <a16:rowId xmlns:a16="http://schemas.microsoft.com/office/drawing/2014/main" val="2305061456"/>
                  </a:ext>
                </a:extLst>
              </a:tr>
              <a:tr h="370840">
                <a:tc>
                  <a:txBody>
                    <a:bodyPr/>
                    <a:lstStyle/>
                    <a:p>
                      <a:r>
                        <a:rPr lang="en-US" dirty="0">
                          <a:latin typeface="Consolas" panose="020B0609020204030204" pitchFamily="49" charset="0"/>
                        </a:rPr>
                        <a:t>&lt;align&gt;</a:t>
                      </a:r>
                    </a:p>
                  </a:txBody>
                  <a:tcPr/>
                </a:tc>
                <a:tc>
                  <a:txBody>
                    <a:bodyPr/>
                    <a:lstStyle/>
                    <a:p>
                      <a:r>
                        <a:rPr lang="en-US" dirty="0"/>
                        <a:t>Align the contents left, right, centered, or justified </a:t>
                      </a:r>
                    </a:p>
                  </a:txBody>
                  <a:tcPr/>
                </a:tc>
                <a:extLst>
                  <a:ext uri="{0D108BD9-81ED-4DB2-BD59-A6C34878D82A}">
                    <a16:rowId xmlns:a16="http://schemas.microsoft.com/office/drawing/2014/main" val="3535238197"/>
                  </a:ext>
                </a:extLst>
              </a:tr>
              <a:tr h="370840">
                <a:tc>
                  <a:txBody>
                    <a:bodyPr/>
                    <a:lstStyle/>
                    <a:p>
                      <a:r>
                        <a:rPr lang="en-US" dirty="0">
                          <a:latin typeface="Consolas" panose="020B0609020204030204" pitchFamily="49" charset="0"/>
                        </a:rPr>
                        <a:t>&lt;body&gt;</a:t>
                      </a:r>
                    </a:p>
                  </a:txBody>
                  <a:tcPr/>
                </a:tc>
                <a:tc>
                  <a:txBody>
                    <a:bodyPr/>
                    <a:lstStyle/>
                    <a:p>
                      <a:r>
                        <a:rPr lang="en-US" dirty="0"/>
                        <a:t>Define the boundaries of the document's body</a:t>
                      </a:r>
                    </a:p>
                  </a:txBody>
                  <a:tcPr/>
                </a:tc>
                <a:extLst>
                  <a:ext uri="{0D108BD9-81ED-4DB2-BD59-A6C34878D82A}">
                    <a16:rowId xmlns:a16="http://schemas.microsoft.com/office/drawing/2014/main" val="336809929"/>
                  </a:ext>
                </a:extLst>
              </a:tr>
              <a:tr h="370840">
                <a:tc>
                  <a:txBody>
                    <a:bodyPr/>
                    <a:lstStyle/>
                    <a:p>
                      <a:r>
                        <a:rPr lang="en-US" dirty="0">
                          <a:latin typeface="Consolas" panose="020B0609020204030204" pitchFamily="49" charset="0"/>
                        </a:rPr>
                        <a:t>&lt;</a:t>
                      </a:r>
                      <a:r>
                        <a:rPr lang="en-US" dirty="0" err="1">
                          <a:latin typeface="Consolas" panose="020B0609020204030204" pitchFamily="49" charset="0"/>
                        </a:rPr>
                        <a:t>br</a:t>
                      </a:r>
                      <a:r>
                        <a:rPr lang="en-US" dirty="0">
                          <a:latin typeface="Consolas" panose="020B0609020204030204" pitchFamily="49" charset="0"/>
                        </a:rPr>
                        <a:t>&gt;</a:t>
                      </a:r>
                    </a:p>
                  </a:txBody>
                  <a:tcPr/>
                </a:tc>
                <a:tc>
                  <a:txBody>
                    <a:bodyPr/>
                    <a:lstStyle/>
                    <a:p>
                      <a:r>
                        <a:rPr lang="en-US" dirty="0"/>
                        <a:t>A line break</a:t>
                      </a:r>
                    </a:p>
                  </a:txBody>
                  <a:tcPr/>
                </a:tc>
                <a:extLst>
                  <a:ext uri="{0D108BD9-81ED-4DB2-BD59-A6C34878D82A}">
                    <a16:rowId xmlns:a16="http://schemas.microsoft.com/office/drawing/2014/main" val="2848096187"/>
                  </a:ext>
                </a:extLst>
              </a:tr>
              <a:tr h="370840">
                <a:tc>
                  <a:txBody>
                    <a:bodyPr/>
                    <a:lstStyle/>
                    <a:p>
                      <a:r>
                        <a:rPr lang="en-US" dirty="0">
                          <a:latin typeface="Consolas" panose="020B0609020204030204" pitchFamily="49" charset="0"/>
                        </a:rPr>
                        <a:t>&lt;center&gt;</a:t>
                      </a:r>
                    </a:p>
                  </a:txBody>
                  <a:tcPr/>
                </a:tc>
                <a:tc>
                  <a:txBody>
                    <a:bodyPr/>
                    <a:lstStyle/>
                    <a:p>
                      <a:r>
                        <a:rPr lang="en-US" dirty="0"/>
                        <a:t>Center the contents</a:t>
                      </a:r>
                    </a:p>
                  </a:txBody>
                  <a:tcPr/>
                </a:tc>
                <a:extLst>
                  <a:ext uri="{0D108BD9-81ED-4DB2-BD59-A6C34878D82A}">
                    <a16:rowId xmlns:a16="http://schemas.microsoft.com/office/drawing/2014/main" val="2135692732"/>
                  </a:ext>
                </a:extLst>
              </a:tr>
              <a:tr h="370840">
                <a:tc>
                  <a:txBody>
                    <a:bodyPr/>
                    <a:lstStyle/>
                    <a:p>
                      <a:r>
                        <a:rPr lang="en-US" dirty="0">
                          <a:latin typeface="Consolas" panose="020B0609020204030204" pitchFamily="49" charset="0"/>
                        </a:rPr>
                        <a:t>&lt;form&gt;</a:t>
                      </a:r>
                    </a:p>
                  </a:txBody>
                  <a:tcPr/>
                </a:tc>
                <a:tc>
                  <a:txBody>
                    <a:bodyPr/>
                    <a:lstStyle/>
                    <a:p>
                      <a:r>
                        <a:rPr lang="en-US" dirty="0"/>
                        <a:t>Define a form </a:t>
                      </a:r>
                    </a:p>
                  </a:txBody>
                  <a:tcPr/>
                </a:tc>
                <a:extLst>
                  <a:ext uri="{0D108BD9-81ED-4DB2-BD59-A6C34878D82A}">
                    <a16:rowId xmlns:a16="http://schemas.microsoft.com/office/drawing/2014/main" val="134787779"/>
                  </a:ext>
                </a:extLst>
              </a:tr>
              <a:tr h="370840">
                <a:tc>
                  <a:txBody>
                    <a:bodyPr/>
                    <a:lstStyle/>
                    <a:p>
                      <a:r>
                        <a:rPr lang="en-US" dirty="0">
                          <a:latin typeface="Consolas" panose="020B0609020204030204" pitchFamily="49" charset="0"/>
                        </a:rPr>
                        <a:t>&lt;h1&gt;…&lt;h6&gt;</a:t>
                      </a:r>
                    </a:p>
                  </a:txBody>
                  <a:tcPr/>
                </a:tc>
                <a:tc>
                  <a:txBody>
                    <a:bodyPr/>
                    <a:lstStyle/>
                    <a:p>
                      <a:r>
                        <a:rPr lang="en-US" dirty="0"/>
                        <a:t>Heading from level 1 to 6</a:t>
                      </a:r>
                    </a:p>
                  </a:txBody>
                  <a:tcPr/>
                </a:tc>
                <a:extLst>
                  <a:ext uri="{0D108BD9-81ED-4DB2-BD59-A6C34878D82A}">
                    <a16:rowId xmlns:a16="http://schemas.microsoft.com/office/drawing/2014/main" val="2893992935"/>
                  </a:ext>
                </a:extLst>
              </a:tr>
              <a:tr h="370840">
                <a:tc>
                  <a:txBody>
                    <a:bodyPr/>
                    <a:lstStyle/>
                    <a:p>
                      <a:r>
                        <a:rPr lang="en-US" dirty="0">
                          <a:latin typeface="Consolas" panose="020B0609020204030204" pitchFamily="49" charset="0"/>
                        </a:rPr>
                        <a:t>&lt;head&gt;</a:t>
                      </a:r>
                    </a:p>
                  </a:txBody>
                  <a:tcPr/>
                </a:tc>
                <a:tc>
                  <a:txBody>
                    <a:bodyPr/>
                    <a:lstStyle/>
                    <a:p>
                      <a:r>
                        <a:rPr lang="en-US" dirty="0"/>
                        <a:t>Define the boundaries of the document's header</a:t>
                      </a:r>
                    </a:p>
                  </a:txBody>
                  <a:tcPr/>
                </a:tc>
                <a:extLst>
                  <a:ext uri="{0D108BD9-81ED-4DB2-BD59-A6C34878D82A}">
                    <a16:rowId xmlns:a16="http://schemas.microsoft.com/office/drawing/2014/main" val="4071861962"/>
                  </a:ext>
                </a:extLst>
              </a:tr>
            </a:tbl>
          </a:graphicData>
        </a:graphic>
      </p:graphicFrame>
    </p:spTree>
    <p:extLst>
      <p:ext uri="{BB962C8B-B14F-4D97-AF65-F5344CB8AC3E}">
        <p14:creationId xmlns:p14="http://schemas.microsoft.com/office/powerpoint/2010/main" val="3924164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8BAB-96CA-49EB-BA3C-EC1D72691D7C}"/>
              </a:ext>
            </a:extLst>
          </p:cNvPr>
          <p:cNvSpPr>
            <a:spLocks noGrp="1"/>
          </p:cNvSpPr>
          <p:nvPr>
            <p:ph type="title"/>
          </p:nvPr>
        </p:nvSpPr>
        <p:spPr/>
        <p:txBody>
          <a:bodyPr/>
          <a:lstStyle/>
          <a:p>
            <a:r>
              <a:rPr lang="en-US" dirty="0"/>
              <a:t>WAR content and file structure</a:t>
            </a:r>
          </a:p>
        </p:txBody>
      </p:sp>
      <p:sp>
        <p:nvSpPr>
          <p:cNvPr id="3" name="Content Placeholder 2">
            <a:extLst>
              <a:ext uri="{FF2B5EF4-FFF2-40B4-BE49-F238E27FC236}">
                <a16:creationId xmlns:a16="http://schemas.microsoft.com/office/drawing/2014/main" id="{1276C60D-280F-4762-B379-4DC925C4F68B}"/>
              </a:ext>
            </a:extLst>
          </p:cNvPr>
          <p:cNvSpPr>
            <a:spLocks noGrp="1"/>
          </p:cNvSpPr>
          <p:nvPr>
            <p:ph idx="1"/>
          </p:nvPr>
        </p:nvSpPr>
        <p:spPr/>
        <p:txBody>
          <a:bodyPr>
            <a:normAutofit fontScale="92500" lnSpcReduction="10000"/>
          </a:bodyPr>
          <a:lstStyle/>
          <a:p>
            <a:r>
              <a:rPr lang="en-US" dirty="0"/>
              <a:t>Organize the programs for web container</a:t>
            </a:r>
          </a:p>
          <a:p>
            <a:r>
              <a:rPr lang="en-US" dirty="0"/>
              <a:t>Web Container will unpack the files</a:t>
            </a:r>
          </a:p>
          <a:p>
            <a:r>
              <a:rPr lang="en-US" dirty="0"/>
              <a:t>Root folder (</a:t>
            </a:r>
            <a:r>
              <a:rPr lang="en-US" dirty="0" err="1"/>
              <a:t>WebContent</a:t>
            </a:r>
            <a:r>
              <a:rPr lang="en-US" dirty="0"/>
              <a:t>/app.)</a:t>
            </a:r>
          </a:p>
          <a:p>
            <a:pPr lvl="1"/>
            <a:r>
              <a:rPr lang="en-US" dirty="0"/>
              <a:t>JSP, HTML, image, JavaScript, CSS</a:t>
            </a:r>
          </a:p>
          <a:p>
            <a:pPr lvl="1"/>
            <a:r>
              <a:rPr lang="en-US" dirty="0"/>
              <a:t>META-INF</a:t>
            </a:r>
          </a:p>
          <a:p>
            <a:pPr lvl="2"/>
            <a:r>
              <a:rPr lang="en-US" dirty="0"/>
              <a:t>MANIFEST.MF</a:t>
            </a:r>
          </a:p>
          <a:p>
            <a:pPr lvl="1"/>
            <a:r>
              <a:rPr lang="en-US" dirty="0"/>
              <a:t>WEB-INF</a:t>
            </a:r>
          </a:p>
          <a:p>
            <a:pPr lvl="2"/>
            <a:r>
              <a:rPr lang="en-US" dirty="0"/>
              <a:t>web.xml (Deployment Descriptor)</a:t>
            </a:r>
          </a:p>
          <a:p>
            <a:pPr lvl="2"/>
            <a:r>
              <a:rPr lang="en-US" dirty="0"/>
              <a:t>classes</a:t>
            </a:r>
          </a:p>
          <a:p>
            <a:pPr lvl="3"/>
            <a:r>
              <a:rPr lang="en-US" dirty="0"/>
              <a:t>Java Servlet, JavaBean, properties</a:t>
            </a:r>
          </a:p>
          <a:p>
            <a:pPr lvl="2"/>
            <a:r>
              <a:rPr lang="en-US" dirty="0"/>
              <a:t>lib </a:t>
            </a:r>
          </a:p>
          <a:p>
            <a:pPr lvl="3"/>
            <a:r>
              <a:rPr lang="en-US" dirty="0"/>
              <a:t>JAR files, DLL files, other library files</a:t>
            </a:r>
          </a:p>
          <a:p>
            <a:pPr lvl="2"/>
            <a:r>
              <a:rPr lang="en-US" dirty="0" err="1"/>
              <a:t>tages</a:t>
            </a:r>
            <a:endParaRPr lang="en-US" dirty="0"/>
          </a:p>
          <a:p>
            <a:pPr lvl="3"/>
            <a:r>
              <a:rPr lang="en-US" dirty="0"/>
              <a:t>JSP Tag Library</a:t>
            </a:r>
          </a:p>
          <a:p>
            <a:pPr lvl="3"/>
            <a:endParaRPr lang="en-US" dirty="0"/>
          </a:p>
        </p:txBody>
      </p:sp>
      <p:pic>
        <p:nvPicPr>
          <p:cNvPr id="4" name="Picture 3">
            <a:extLst>
              <a:ext uri="{FF2B5EF4-FFF2-40B4-BE49-F238E27FC236}">
                <a16:creationId xmlns:a16="http://schemas.microsoft.com/office/drawing/2014/main" id="{AB69F669-1780-4B75-BF68-90C35D0F320A}"/>
              </a:ext>
            </a:extLst>
          </p:cNvPr>
          <p:cNvPicPr>
            <a:picLocks noChangeAspect="1"/>
          </p:cNvPicPr>
          <p:nvPr/>
        </p:nvPicPr>
        <p:blipFill>
          <a:blip r:embed="rId2"/>
          <a:stretch>
            <a:fillRect/>
          </a:stretch>
        </p:blipFill>
        <p:spPr>
          <a:xfrm>
            <a:off x="6833938" y="1811630"/>
            <a:ext cx="3790910" cy="4863920"/>
          </a:xfrm>
          <a:prstGeom prst="rect">
            <a:avLst/>
          </a:prstGeom>
        </p:spPr>
      </p:pic>
      <p:sp>
        <p:nvSpPr>
          <p:cNvPr id="5" name="Rectangle 4">
            <a:extLst>
              <a:ext uri="{FF2B5EF4-FFF2-40B4-BE49-F238E27FC236}">
                <a16:creationId xmlns:a16="http://schemas.microsoft.com/office/drawing/2014/main" id="{5B52CC16-E06A-437B-A479-1B803B9D66F0}"/>
              </a:ext>
            </a:extLst>
          </p:cNvPr>
          <p:cNvSpPr/>
          <p:nvPr/>
        </p:nvSpPr>
        <p:spPr>
          <a:xfrm>
            <a:off x="6673516" y="1668379"/>
            <a:ext cx="1106905" cy="60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C9BBA9DE-400D-4404-BFB8-4159918DAC22}"/>
              </a:ext>
            </a:extLst>
          </p:cNvPr>
          <p:cNvSpPr/>
          <p:nvPr/>
        </p:nvSpPr>
        <p:spPr>
          <a:xfrm>
            <a:off x="6120063" y="2305411"/>
            <a:ext cx="1106905" cy="60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55503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05E49-F399-4B3F-A442-41876FBE9DCB}"/>
              </a:ext>
            </a:extLst>
          </p:cNvPr>
          <p:cNvSpPr>
            <a:spLocks noGrp="1"/>
          </p:cNvSpPr>
          <p:nvPr>
            <p:ph type="title"/>
          </p:nvPr>
        </p:nvSpPr>
        <p:spPr/>
        <p:txBody>
          <a:bodyPr/>
          <a:lstStyle/>
          <a:p>
            <a:r>
              <a:rPr lang="en-US" dirty="0"/>
              <a:t>Deployment Descriptor (web.xml)</a:t>
            </a:r>
          </a:p>
        </p:txBody>
      </p:sp>
      <p:sp>
        <p:nvSpPr>
          <p:cNvPr id="3" name="Content Placeholder 2">
            <a:extLst>
              <a:ext uri="{FF2B5EF4-FFF2-40B4-BE49-F238E27FC236}">
                <a16:creationId xmlns:a16="http://schemas.microsoft.com/office/drawing/2014/main" id="{204FA74F-7C08-4872-A148-DFCE198E83B8}"/>
              </a:ext>
            </a:extLst>
          </p:cNvPr>
          <p:cNvSpPr>
            <a:spLocks noGrp="1"/>
          </p:cNvSpPr>
          <p:nvPr>
            <p:ph idx="1"/>
          </p:nvPr>
        </p:nvSpPr>
        <p:spPr/>
        <p:txBody>
          <a:bodyPr/>
          <a:lstStyle/>
          <a:p>
            <a:r>
              <a:rPr lang="en-US" dirty="0"/>
              <a:t>To describe the web application</a:t>
            </a:r>
          </a:p>
          <a:p>
            <a:pPr lvl="1"/>
            <a:r>
              <a:rPr lang="en-US" dirty="0"/>
              <a:t>Define default homepage</a:t>
            </a:r>
          </a:p>
          <a:p>
            <a:pPr lvl="1"/>
            <a:r>
              <a:rPr lang="en-US" dirty="0"/>
              <a:t>Define Java Servlet mapping path</a:t>
            </a:r>
          </a:p>
          <a:p>
            <a:pPr lvl="1"/>
            <a:r>
              <a:rPr lang="en-US" dirty="0"/>
              <a:t>Define an event listener class</a:t>
            </a:r>
          </a:p>
          <a:p>
            <a:pPr lvl="1"/>
            <a:r>
              <a:rPr lang="en-US" dirty="0"/>
              <a:t>Set up resource reference</a:t>
            </a:r>
          </a:p>
          <a:p>
            <a:pPr lvl="1"/>
            <a:r>
              <a:rPr lang="en-US" dirty="0"/>
              <a:t>Session control</a:t>
            </a:r>
          </a:p>
          <a:p>
            <a:pPr lvl="1"/>
            <a:r>
              <a:rPr lang="en-US" dirty="0"/>
              <a:t>Etc.</a:t>
            </a:r>
          </a:p>
          <a:p>
            <a:r>
              <a:rPr lang="en-US" dirty="0"/>
              <a:t>Full Documentation:</a:t>
            </a:r>
          </a:p>
          <a:p>
            <a:r>
              <a:rPr lang="en-US" dirty="0">
                <a:hlinkClick r:id="rId2"/>
              </a:rPr>
              <a:t>http://docs.oracle.com/cd/E13222_01/wls/docs81/webapp/web_xml.html</a:t>
            </a:r>
            <a:r>
              <a:rPr lang="en-US" dirty="0"/>
              <a:t> </a:t>
            </a:r>
          </a:p>
          <a:p>
            <a:r>
              <a:rPr lang="en-US" dirty="0"/>
              <a:t>There are plenty of tools for building the web.xml such as Apache Ant, Maven, eclipse, etc.</a:t>
            </a:r>
          </a:p>
          <a:p>
            <a:pPr lvl="1"/>
            <a:endParaRPr lang="en-US" dirty="0"/>
          </a:p>
        </p:txBody>
      </p:sp>
    </p:spTree>
    <p:extLst>
      <p:ext uri="{BB962C8B-B14F-4D97-AF65-F5344CB8AC3E}">
        <p14:creationId xmlns:p14="http://schemas.microsoft.com/office/powerpoint/2010/main" val="3685438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75AC-B127-41BD-AD0D-A1ABA5D3D007}"/>
              </a:ext>
            </a:extLst>
          </p:cNvPr>
          <p:cNvSpPr>
            <a:spLocks noGrp="1"/>
          </p:cNvSpPr>
          <p:nvPr>
            <p:ph type="title"/>
          </p:nvPr>
        </p:nvSpPr>
        <p:spPr>
          <a:xfrm>
            <a:off x="1063752" y="375867"/>
            <a:ext cx="10058400" cy="1609344"/>
          </a:xfrm>
        </p:spPr>
        <p:txBody>
          <a:bodyPr/>
          <a:lstStyle/>
          <a:p>
            <a:r>
              <a:rPr lang="en-US" dirty="0"/>
              <a:t>Web.xml example</a:t>
            </a:r>
          </a:p>
        </p:txBody>
      </p:sp>
      <p:sp>
        <p:nvSpPr>
          <p:cNvPr id="10" name="Content Placeholder 9">
            <a:extLst>
              <a:ext uri="{FF2B5EF4-FFF2-40B4-BE49-F238E27FC236}">
                <a16:creationId xmlns:a16="http://schemas.microsoft.com/office/drawing/2014/main" id="{85300A16-7C79-45F3-949E-16525B881210}"/>
              </a:ext>
            </a:extLst>
          </p:cNvPr>
          <p:cNvSpPr>
            <a:spLocks noGrp="1"/>
          </p:cNvSpPr>
          <p:nvPr>
            <p:ph idx="1"/>
          </p:nvPr>
        </p:nvSpPr>
        <p:spPr>
          <a:xfrm>
            <a:off x="1063752" y="1799770"/>
            <a:ext cx="10058400" cy="4573437"/>
          </a:xfrm>
        </p:spPr>
        <p:txBody>
          <a:bodyPr/>
          <a:lstStyle/>
          <a:p>
            <a:r>
              <a:rPr lang="en-US" dirty="0"/>
              <a:t>Homepage setting allows user not to type the name of the first page</a:t>
            </a:r>
          </a:p>
        </p:txBody>
      </p:sp>
      <p:sp>
        <p:nvSpPr>
          <p:cNvPr id="3" name="Action Button: Go Forward or Next 2">
            <a:hlinkClick r:id="rId2" highlightClick="1"/>
            <a:extLst>
              <a:ext uri="{FF2B5EF4-FFF2-40B4-BE49-F238E27FC236}">
                <a16:creationId xmlns:a16="http://schemas.microsoft.com/office/drawing/2014/main" id="{4B46B0B5-5E32-4982-A3CB-B280337E13E9}"/>
              </a:ext>
            </a:extLst>
          </p:cNvPr>
          <p:cNvSpPr/>
          <p:nvPr/>
        </p:nvSpPr>
        <p:spPr>
          <a:xfrm>
            <a:off x="9785685" y="3037237"/>
            <a:ext cx="1909010" cy="371877"/>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BAB2BC-CEAD-4C4A-BFB2-B455FD9DE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2556076"/>
            <a:ext cx="8074829" cy="3680555"/>
          </a:xfrm>
          <a:prstGeom prst="rect">
            <a:avLst/>
          </a:prstGeom>
        </p:spPr>
      </p:pic>
    </p:spTree>
    <p:extLst>
      <p:ext uri="{BB962C8B-B14F-4D97-AF65-F5344CB8AC3E}">
        <p14:creationId xmlns:p14="http://schemas.microsoft.com/office/powerpoint/2010/main" val="666517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8D1-9F5D-452A-B898-E25A5EEDB504}"/>
              </a:ext>
            </a:extLst>
          </p:cNvPr>
          <p:cNvSpPr>
            <a:spLocks noGrp="1"/>
          </p:cNvSpPr>
          <p:nvPr>
            <p:ph type="title"/>
          </p:nvPr>
        </p:nvSpPr>
        <p:spPr/>
        <p:txBody>
          <a:bodyPr/>
          <a:lstStyle/>
          <a:p>
            <a:r>
              <a:rPr lang="en-US" dirty="0"/>
              <a:t>Servlet mapping in web.xml</a:t>
            </a:r>
          </a:p>
        </p:txBody>
      </p:sp>
      <p:sp>
        <p:nvSpPr>
          <p:cNvPr id="3" name="Content Placeholder 2">
            <a:extLst>
              <a:ext uri="{FF2B5EF4-FFF2-40B4-BE49-F238E27FC236}">
                <a16:creationId xmlns:a16="http://schemas.microsoft.com/office/drawing/2014/main" id="{9BEDA158-5658-4F7A-A689-1C43E734797D}"/>
              </a:ext>
            </a:extLst>
          </p:cNvPr>
          <p:cNvSpPr>
            <a:spLocks noGrp="1"/>
          </p:cNvSpPr>
          <p:nvPr>
            <p:ph sz="half" idx="1"/>
          </p:nvPr>
        </p:nvSpPr>
        <p:spPr>
          <a:xfrm>
            <a:off x="1069848" y="2194560"/>
            <a:ext cx="4754880" cy="4463394"/>
          </a:xfrm>
        </p:spPr>
        <p:txBody>
          <a:bodyPr>
            <a:normAutofit/>
          </a:bodyPr>
          <a:lstStyle/>
          <a:p>
            <a:r>
              <a:rPr lang="en-US" dirty="0"/>
              <a:t>Java Servlet mapping in deployment descriptor</a:t>
            </a:r>
          </a:p>
          <a:p>
            <a:r>
              <a:rPr lang="en-US" dirty="0">
                <a:solidFill>
                  <a:srgbClr val="00B0F0"/>
                </a:solidFill>
                <a:latin typeface="Consolas" panose="020B0609020204030204" pitchFamily="49" charset="0"/>
              </a:rPr>
              <a:t>&lt;servlet&gt; </a:t>
            </a:r>
            <a:r>
              <a:rPr lang="en-US" dirty="0"/>
              <a:t>the place to defined a servlet</a:t>
            </a:r>
          </a:p>
          <a:p>
            <a:r>
              <a:rPr lang="en-US" dirty="0">
                <a:solidFill>
                  <a:srgbClr val="00B0F0"/>
                </a:solidFill>
                <a:latin typeface="Consolas" panose="020B0609020204030204" pitchFamily="49" charset="0"/>
              </a:rPr>
              <a:t>&lt;servlet-name&gt; </a:t>
            </a:r>
            <a:r>
              <a:rPr lang="en-US" dirty="0"/>
              <a:t>Internal Mapping Name</a:t>
            </a:r>
          </a:p>
          <a:p>
            <a:pPr lvl="1"/>
            <a:r>
              <a:rPr lang="en-US" dirty="0"/>
              <a:t>only used inside the web.xml for mapping between </a:t>
            </a:r>
            <a:r>
              <a:rPr lang="en-US" dirty="0">
                <a:latin typeface="Consolas" panose="020B0609020204030204" pitchFamily="49" charset="0"/>
              </a:rPr>
              <a:t>&lt;servlet&gt;</a:t>
            </a:r>
            <a:r>
              <a:rPr lang="en-US" dirty="0"/>
              <a:t>and </a:t>
            </a:r>
            <a:r>
              <a:rPr lang="en-US" dirty="0">
                <a:latin typeface="Consolas" panose="020B0609020204030204" pitchFamily="49" charset="0"/>
              </a:rPr>
              <a:t>&lt;servlet-mapping&gt; </a:t>
            </a:r>
            <a:r>
              <a:rPr lang="en-US" dirty="0"/>
              <a:t>tags</a:t>
            </a:r>
          </a:p>
          <a:p>
            <a:r>
              <a:rPr lang="en-US" dirty="0">
                <a:solidFill>
                  <a:srgbClr val="00B0F0"/>
                </a:solidFill>
                <a:latin typeface="Consolas" panose="020B0609020204030204" pitchFamily="49" charset="0"/>
              </a:rPr>
              <a:t>&lt;servlet-class&gt; </a:t>
            </a:r>
            <a:r>
              <a:rPr lang="en-US" dirty="0"/>
              <a:t>Actual Class Name</a:t>
            </a:r>
          </a:p>
          <a:p>
            <a:pPr lvl="1"/>
            <a:r>
              <a:rPr lang="en-US" dirty="0"/>
              <a:t>The absolute path of the actual class location. It only appears inside the </a:t>
            </a:r>
            <a:r>
              <a:rPr lang="en-US" dirty="0">
                <a:solidFill>
                  <a:srgbClr val="00B0F0"/>
                </a:solidFill>
                <a:latin typeface="Consolas" panose="020B0609020204030204" pitchFamily="49" charset="0"/>
              </a:rPr>
              <a:t>&lt;servlet&gt; </a:t>
            </a:r>
            <a:r>
              <a:rPr lang="en-US" dirty="0"/>
              <a:t>tags</a:t>
            </a:r>
          </a:p>
        </p:txBody>
      </p:sp>
      <p:sp>
        <p:nvSpPr>
          <p:cNvPr id="6" name="Content Placeholder 5">
            <a:extLst>
              <a:ext uri="{FF2B5EF4-FFF2-40B4-BE49-F238E27FC236}">
                <a16:creationId xmlns:a16="http://schemas.microsoft.com/office/drawing/2014/main" id="{516DC682-133E-4206-8E83-DCE5F165AF05}"/>
              </a:ext>
            </a:extLst>
          </p:cNvPr>
          <p:cNvSpPr>
            <a:spLocks noGrp="1"/>
          </p:cNvSpPr>
          <p:nvPr>
            <p:ph sz="half" idx="2"/>
          </p:nvPr>
        </p:nvSpPr>
        <p:spPr/>
        <p:txBody>
          <a:bodyPr>
            <a:normAutofit/>
          </a:bodyPr>
          <a:lstStyle/>
          <a:p>
            <a:endParaRPr lang="en-US"/>
          </a:p>
        </p:txBody>
      </p:sp>
      <p:pic>
        <p:nvPicPr>
          <p:cNvPr id="5" name="Picture 4">
            <a:extLst>
              <a:ext uri="{FF2B5EF4-FFF2-40B4-BE49-F238E27FC236}">
                <a16:creationId xmlns:a16="http://schemas.microsoft.com/office/drawing/2014/main" id="{649DEC51-6006-4C69-830D-2169B970C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905" y="1909973"/>
            <a:ext cx="6136638" cy="4747981"/>
          </a:xfrm>
          <a:prstGeom prst="rect">
            <a:avLst/>
          </a:prstGeom>
        </p:spPr>
      </p:pic>
    </p:spTree>
    <p:extLst>
      <p:ext uri="{BB962C8B-B14F-4D97-AF65-F5344CB8AC3E}">
        <p14:creationId xmlns:p14="http://schemas.microsoft.com/office/powerpoint/2010/main" val="7805122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8D1-9F5D-452A-B898-E25A5EEDB504}"/>
              </a:ext>
            </a:extLst>
          </p:cNvPr>
          <p:cNvSpPr>
            <a:spLocks noGrp="1"/>
          </p:cNvSpPr>
          <p:nvPr>
            <p:ph type="title"/>
          </p:nvPr>
        </p:nvSpPr>
        <p:spPr/>
        <p:txBody>
          <a:bodyPr/>
          <a:lstStyle/>
          <a:p>
            <a:r>
              <a:rPr lang="en-US" dirty="0"/>
              <a:t>Servlet mapping in web.xml (con.)</a:t>
            </a:r>
          </a:p>
        </p:txBody>
      </p:sp>
      <p:sp>
        <p:nvSpPr>
          <p:cNvPr id="3" name="Content Placeholder 2">
            <a:extLst>
              <a:ext uri="{FF2B5EF4-FFF2-40B4-BE49-F238E27FC236}">
                <a16:creationId xmlns:a16="http://schemas.microsoft.com/office/drawing/2014/main" id="{9BEDA158-5658-4F7A-A689-1C43E734797D}"/>
              </a:ext>
            </a:extLst>
          </p:cNvPr>
          <p:cNvSpPr>
            <a:spLocks noGrp="1"/>
          </p:cNvSpPr>
          <p:nvPr>
            <p:ph sz="half" idx="1"/>
          </p:nvPr>
        </p:nvSpPr>
        <p:spPr>
          <a:xfrm>
            <a:off x="732964" y="2094456"/>
            <a:ext cx="4754880" cy="4463394"/>
          </a:xfrm>
        </p:spPr>
        <p:txBody>
          <a:bodyPr>
            <a:normAutofit/>
          </a:bodyPr>
          <a:lstStyle/>
          <a:p>
            <a:r>
              <a:rPr lang="en-US" dirty="0">
                <a:solidFill>
                  <a:srgbClr val="00B0F0"/>
                </a:solidFill>
                <a:latin typeface="Consolas" panose="020B0609020204030204" pitchFamily="49" charset="0"/>
              </a:rPr>
              <a:t>&lt;</a:t>
            </a:r>
            <a:r>
              <a:rPr lang="en-US" dirty="0" err="1">
                <a:solidFill>
                  <a:srgbClr val="00B0F0"/>
                </a:solidFill>
                <a:latin typeface="Consolas" panose="020B0609020204030204" pitchFamily="49" charset="0"/>
              </a:rPr>
              <a:t>url</a:t>
            </a:r>
            <a:r>
              <a:rPr lang="en-US" dirty="0">
                <a:solidFill>
                  <a:srgbClr val="00B0F0"/>
                </a:solidFill>
                <a:latin typeface="Consolas" panose="020B0609020204030204" pitchFamily="49" charset="0"/>
              </a:rPr>
              <a:t>-pattern&gt; </a:t>
            </a:r>
            <a:r>
              <a:rPr lang="en-US" dirty="0"/>
              <a:t>Virtual Client Name</a:t>
            </a:r>
          </a:p>
          <a:p>
            <a:pPr lvl="1"/>
            <a:r>
              <a:rPr lang="en-US" dirty="0"/>
              <a:t>The servlet name for client to use. It will be disposed in HTML or JSP files. It only appears inside the </a:t>
            </a:r>
            <a:r>
              <a:rPr lang="en-US" dirty="0">
                <a:solidFill>
                  <a:srgbClr val="00B0F0"/>
                </a:solidFill>
                <a:latin typeface="Consolas" panose="020B0609020204030204" pitchFamily="49" charset="0"/>
              </a:rPr>
              <a:t>&lt;servlet-mapping&gt; </a:t>
            </a:r>
            <a:r>
              <a:rPr lang="en-US" dirty="0"/>
              <a:t>tags</a:t>
            </a:r>
          </a:p>
          <a:p>
            <a:r>
              <a:rPr lang="en-US" dirty="0"/>
              <a:t>Example Client visits a link (</a:t>
            </a:r>
            <a:r>
              <a:rPr lang="en-US" dirty="0">
                <a:hlinkClick r:id="rId2"/>
              </a:rPr>
              <a:t>http://liamipm.cyou:8080/DDExample/servlet1</a:t>
            </a:r>
            <a:r>
              <a:rPr lang="en-US" dirty="0"/>
              <a:t> ) will actually call the Java Servlet (edu.ipm.ddexample.servlet1)</a:t>
            </a:r>
          </a:p>
        </p:txBody>
      </p:sp>
      <p:pic>
        <p:nvPicPr>
          <p:cNvPr id="7" name="Content Placeholder 6">
            <a:extLst>
              <a:ext uri="{FF2B5EF4-FFF2-40B4-BE49-F238E27FC236}">
                <a16:creationId xmlns:a16="http://schemas.microsoft.com/office/drawing/2014/main" id="{53CCF1B1-8EBE-47C3-8DF6-A1B8767C27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6644" y="4680168"/>
            <a:ext cx="1211612" cy="1877682"/>
          </a:xfrm>
        </p:spPr>
      </p:pic>
      <p:pic>
        <p:nvPicPr>
          <p:cNvPr id="5" name="Picture 4">
            <a:extLst>
              <a:ext uri="{FF2B5EF4-FFF2-40B4-BE49-F238E27FC236}">
                <a16:creationId xmlns:a16="http://schemas.microsoft.com/office/drawing/2014/main" id="{649DEC51-6006-4C69-830D-2169B970C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728" y="1809869"/>
            <a:ext cx="6136638" cy="4747981"/>
          </a:xfrm>
          <a:prstGeom prst="rect">
            <a:avLst/>
          </a:prstGeom>
        </p:spPr>
      </p:pic>
    </p:spTree>
    <p:extLst>
      <p:ext uri="{BB962C8B-B14F-4D97-AF65-F5344CB8AC3E}">
        <p14:creationId xmlns:p14="http://schemas.microsoft.com/office/powerpoint/2010/main" val="4086135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F082-CDF2-4F31-877C-65D821717087}"/>
              </a:ext>
            </a:extLst>
          </p:cNvPr>
          <p:cNvSpPr>
            <a:spLocks noGrp="1"/>
          </p:cNvSpPr>
          <p:nvPr>
            <p:ph type="title"/>
          </p:nvPr>
        </p:nvSpPr>
        <p:spPr/>
        <p:txBody>
          <a:bodyPr/>
          <a:lstStyle/>
          <a:p>
            <a:r>
              <a:rPr lang="en-US" dirty="0"/>
              <a:t>Servlet initialization Parameters</a:t>
            </a:r>
          </a:p>
        </p:txBody>
      </p:sp>
      <p:sp>
        <p:nvSpPr>
          <p:cNvPr id="5" name="Content Placeholder 4">
            <a:extLst>
              <a:ext uri="{FF2B5EF4-FFF2-40B4-BE49-F238E27FC236}">
                <a16:creationId xmlns:a16="http://schemas.microsoft.com/office/drawing/2014/main" id="{84CEE396-75BA-45FA-A360-11B29BFFC2C9}"/>
              </a:ext>
            </a:extLst>
          </p:cNvPr>
          <p:cNvSpPr>
            <a:spLocks noGrp="1"/>
          </p:cNvSpPr>
          <p:nvPr>
            <p:ph idx="1"/>
          </p:nvPr>
        </p:nvSpPr>
        <p:spPr>
          <a:xfrm>
            <a:off x="1069848" y="1864734"/>
            <a:ext cx="10058400" cy="4050792"/>
          </a:xfrm>
        </p:spPr>
        <p:txBody>
          <a:bodyPr/>
          <a:lstStyle/>
          <a:p>
            <a:r>
              <a:rPr lang="en-US" dirty="0"/>
              <a:t>You can define parameters (name-value pair) for servlets in web.xml</a:t>
            </a:r>
          </a:p>
          <a:p>
            <a:r>
              <a:rPr lang="en-US" dirty="0"/>
              <a:t>The </a:t>
            </a:r>
            <a:r>
              <a:rPr lang="en-US" dirty="0">
                <a:solidFill>
                  <a:srgbClr val="00B0F0"/>
                </a:solidFill>
                <a:latin typeface="Consolas" panose="020B0609020204030204" pitchFamily="49" charset="0"/>
              </a:rPr>
              <a:t>&lt;</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-param&gt; </a:t>
            </a:r>
            <a:r>
              <a:rPr lang="en-US" dirty="0"/>
              <a:t>element of the </a:t>
            </a:r>
            <a:r>
              <a:rPr lang="en-US" dirty="0">
                <a:solidFill>
                  <a:srgbClr val="00B0F0"/>
                </a:solidFill>
                <a:latin typeface="Consolas" panose="020B0609020204030204" pitchFamily="49" charset="0"/>
              </a:rPr>
              <a:t>&lt;servlet&gt; </a:t>
            </a:r>
            <a:r>
              <a:rPr lang="en-US" dirty="0"/>
              <a:t>element, using </a:t>
            </a:r>
            <a:r>
              <a:rPr lang="en-US" dirty="0">
                <a:solidFill>
                  <a:srgbClr val="00B0F0"/>
                </a:solidFill>
                <a:latin typeface="Consolas" panose="020B0609020204030204" pitchFamily="49" charset="0"/>
              </a:rPr>
              <a:t>&lt;param-name&gt; </a:t>
            </a:r>
            <a:r>
              <a:rPr lang="en-US" dirty="0"/>
              <a:t>and &lt;param-value&gt; tags</a:t>
            </a:r>
          </a:p>
        </p:txBody>
      </p:sp>
      <p:pic>
        <p:nvPicPr>
          <p:cNvPr id="7" name="Picture 6">
            <a:extLst>
              <a:ext uri="{FF2B5EF4-FFF2-40B4-BE49-F238E27FC236}">
                <a16:creationId xmlns:a16="http://schemas.microsoft.com/office/drawing/2014/main" id="{41113E35-8854-413D-A5E8-B1B54BF41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99" y="3032549"/>
            <a:ext cx="8066846" cy="3560756"/>
          </a:xfrm>
          <a:prstGeom prst="rect">
            <a:avLst/>
          </a:prstGeom>
        </p:spPr>
      </p:pic>
    </p:spTree>
    <p:extLst>
      <p:ext uri="{BB962C8B-B14F-4D97-AF65-F5344CB8AC3E}">
        <p14:creationId xmlns:p14="http://schemas.microsoft.com/office/powerpoint/2010/main" val="1178044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1EAC-11C4-421F-BD06-215FE3EACF69}"/>
              </a:ext>
            </a:extLst>
          </p:cNvPr>
          <p:cNvSpPr>
            <a:spLocks noGrp="1"/>
          </p:cNvSpPr>
          <p:nvPr>
            <p:ph type="title"/>
          </p:nvPr>
        </p:nvSpPr>
        <p:spPr/>
        <p:txBody>
          <a:bodyPr/>
          <a:lstStyle/>
          <a:p>
            <a:r>
              <a:rPr lang="en-US" dirty="0"/>
              <a:t>Java Servlet reads the Initialization Parameters</a:t>
            </a:r>
          </a:p>
        </p:txBody>
      </p:sp>
      <p:sp>
        <p:nvSpPr>
          <p:cNvPr id="3" name="Content Placeholder 2">
            <a:extLst>
              <a:ext uri="{FF2B5EF4-FFF2-40B4-BE49-F238E27FC236}">
                <a16:creationId xmlns:a16="http://schemas.microsoft.com/office/drawing/2014/main" id="{024BC314-0AA0-4AD8-A275-47E1D5035722}"/>
              </a:ext>
            </a:extLst>
          </p:cNvPr>
          <p:cNvSpPr>
            <a:spLocks noGrp="1"/>
          </p:cNvSpPr>
          <p:nvPr>
            <p:ph idx="1"/>
          </p:nvPr>
        </p:nvSpPr>
        <p:spPr/>
        <p:txBody>
          <a:bodyPr/>
          <a:lstStyle/>
          <a:p>
            <a:r>
              <a:rPr lang="en-US" dirty="0"/>
              <a:t>Once the </a:t>
            </a:r>
            <a:r>
              <a:rPr lang="en-US" dirty="0">
                <a:solidFill>
                  <a:srgbClr val="00B0F0"/>
                </a:solidFill>
                <a:latin typeface="Consolas" panose="020B0609020204030204" pitchFamily="49" charset="0"/>
              </a:rPr>
              <a:t>&lt;</a:t>
            </a:r>
            <a:r>
              <a:rPr lang="en-US" dirty="0" err="1">
                <a:solidFill>
                  <a:srgbClr val="00B0F0"/>
                </a:solidFill>
                <a:latin typeface="Consolas" panose="020B0609020204030204" pitchFamily="49" charset="0"/>
              </a:rPr>
              <a:t>init</a:t>
            </a:r>
            <a:r>
              <a:rPr lang="en-US" dirty="0">
                <a:solidFill>
                  <a:srgbClr val="00B0F0"/>
                </a:solidFill>
                <a:latin typeface="Consolas" panose="020B0609020204030204" pitchFamily="49" charset="0"/>
              </a:rPr>
              <a:t>-param&gt; </a:t>
            </a:r>
            <a:r>
              <a:rPr lang="en-US" dirty="0"/>
              <a:t>has been defined in the web.xml, Servlet can have a global constant parameters</a:t>
            </a:r>
          </a:p>
          <a:p>
            <a:endParaRPr lang="en-US" dirty="0"/>
          </a:p>
        </p:txBody>
      </p:sp>
      <p:pic>
        <p:nvPicPr>
          <p:cNvPr id="5" name="Picture 4">
            <a:extLst>
              <a:ext uri="{FF2B5EF4-FFF2-40B4-BE49-F238E27FC236}">
                <a16:creationId xmlns:a16="http://schemas.microsoft.com/office/drawing/2014/main" id="{58FB7EF9-E6DE-47FF-9D4A-8B94ADF84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83256"/>
            <a:ext cx="9400674" cy="3490112"/>
          </a:xfrm>
          <a:prstGeom prst="rect">
            <a:avLst/>
          </a:prstGeom>
        </p:spPr>
      </p:pic>
    </p:spTree>
    <p:extLst>
      <p:ext uri="{BB962C8B-B14F-4D97-AF65-F5344CB8AC3E}">
        <p14:creationId xmlns:p14="http://schemas.microsoft.com/office/powerpoint/2010/main" val="1096064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36FB-9FA3-4465-B13D-35D33D7631EC}"/>
              </a:ext>
            </a:extLst>
          </p:cNvPr>
          <p:cNvSpPr>
            <a:spLocks noGrp="1"/>
          </p:cNvSpPr>
          <p:nvPr>
            <p:ph type="title"/>
          </p:nvPr>
        </p:nvSpPr>
        <p:spPr/>
        <p:txBody>
          <a:bodyPr/>
          <a:lstStyle/>
          <a:p>
            <a:r>
              <a:rPr lang="en-US" dirty="0"/>
              <a:t>Alternative Approach</a:t>
            </a:r>
          </a:p>
        </p:txBody>
      </p:sp>
      <p:sp>
        <p:nvSpPr>
          <p:cNvPr id="3" name="Content Placeholder 2">
            <a:extLst>
              <a:ext uri="{FF2B5EF4-FFF2-40B4-BE49-F238E27FC236}">
                <a16:creationId xmlns:a16="http://schemas.microsoft.com/office/drawing/2014/main" id="{EC241E34-DFD7-4DA1-BE6D-3D9EA75102F3}"/>
              </a:ext>
            </a:extLst>
          </p:cNvPr>
          <p:cNvSpPr>
            <a:spLocks noGrp="1"/>
          </p:cNvSpPr>
          <p:nvPr>
            <p:ph idx="1"/>
          </p:nvPr>
        </p:nvSpPr>
        <p:spPr>
          <a:xfrm>
            <a:off x="1066800" y="1768481"/>
            <a:ext cx="10058400" cy="4050792"/>
          </a:xfrm>
        </p:spPr>
        <p:txBody>
          <a:bodyPr/>
          <a:lstStyle/>
          <a:p>
            <a:r>
              <a:rPr lang="en-US" dirty="0"/>
              <a:t>Some IDEs can generate the mapping and initial parameters directly inside the program</a:t>
            </a:r>
          </a:p>
          <a:p>
            <a:r>
              <a:rPr lang="en-US" dirty="0"/>
              <a:t>Making changes will require to recompile the program</a:t>
            </a:r>
          </a:p>
          <a:p>
            <a:r>
              <a:rPr lang="en-US" dirty="0"/>
              <a:t>Need import </a:t>
            </a:r>
            <a:r>
              <a:rPr lang="en-US" dirty="0" err="1">
                <a:solidFill>
                  <a:srgbClr val="00B0F0"/>
                </a:solidFill>
                <a:latin typeface="Consolas" panose="020B0609020204030204" pitchFamily="49" charset="0"/>
              </a:rPr>
              <a:t>javax.servlet.annotation</a:t>
            </a:r>
            <a:endParaRPr lang="en-US" dirty="0">
              <a:solidFill>
                <a:srgbClr val="00B0F0"/>
              </a:solidFill>
              <a:latin typeface="Consolas" panose="020B0609020204030204" pitchFamily="49" charset="0"/>
            </a:endParaRPr>
          </a:p>
        </p:txBody>
      </p:sp>
      <p:pic>
        <p:nvPicPr>
          <p:cNvPr id="5" name="Picture 4">
            <a:extLst>
              <a:ext uri="{FF2B5EF4-FFF2-40B4-BE49-F238E27FC236}">
                <a16:creationId xmlns:a16="http://schemas.microsoft.com/office/drawing/2014/main" id="{84AB234F-3B25-4B99-8718-4B2A2E961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860" y="3377825"/>
            <a:ext cx="7567833" cy="3152324"/>
          </a:xfrm>
          <a:prstGeom prst="rect">
            <a:avLst/>
          </a:prstGeom>
        </p:spPr>
      </p:pic>
      <p:sp>
        <p:nvSpPr>
          <p:cNvPr id="6" name="Rectangle 5">
            <a:extLst>
              <a:ext uri="{FF2B5EF4-FFF2-40B4-BE49-F238E27FC236}">
                <a16:creationId xmlns:a16="http://schemas.microsoft.com/office/drawing/2014/main" id="{B10C44B7-1075-4711-9311-F20BD312FEFC}"/>
              </a:ext>
            </a:extLst>
          </p:cNvPr>
          <p:cNvSpPr/>
          <p:nvPr/>
        </p:nvSpPr>
        <p:spPr>
          <a:xfrm>
            <a:off x="1374149" y="3880884"/>
            <a:ext cx="8737974" cy="988828"/>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01952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CB37-25DF-42D2-A319-A41F09B2E016}"/>
              </a:ext>
            </a:extLst>
          </p:cNvPr>
          <p:cNvSpPr>
            <a:spLocks noGrp="1"/>
          </p:cNvSpPr>
          <p:nvPr>
            <p:ph type="title"/>
          </p:nvPr>
        </p:nvSpPr>
        <p:spPr/>
        <p:txBody>
          <a:bodyPr/>
          <a:lstStyle/>
          <a:p>
            <a:r>
              <a:rPr lang="en-US" dirty="0"/>
              <a:t>Reason for Mapping the Servlet</a:t>
            </a:r>
          </a:p>
        </p:txBody>
      </p:sp>
      <p:sp>
        <p:nvSpPr>
          <p:cNvPr id="3" name="Content Placeholder 2">
            <a:extLst>
              <a:ext uri="{FF2B5EF4-FFF2-40B4-BE49-F238E27FC236}">
                <a16:creationId xmlns:a16="http://schemas.microsoft.com/office/drawing/2014/main" id="{F5F69948-749D-4162-ABF9-B5F124AEABAC}"/>
              </a:ext>
            </a:extLst>
          </p:cNvPr>
          <p:cNvSpPr>
            <a:spLocks noGrp="1"/>
          </p:cNvSpPr>
          <p:nvPr>
            <p:ph idx="1"/>
          </p:nvPr>
        </p:nvSpPr>
        <p:spPr/>
        <p:txBody>
          <a:bodyPr>
            <a:normAutofit/>
          </a:bodyPr>
          <a:lstStyle/>
          <a:p>
            <a:r>
              <a:rPr lang="en-US" sz="2400" dirty="0"/>
              <a:t>Information Hiding</a:t>
            </a:r>
          </a:p>
          <a:p>
            <a:pPr lvl="1"/>
            <a:r>
              <a:rPr lang="en-US" sz="2000" dirty="0"/>
              <a:t>Do not need to hard-coded the real path and file name when calling this servlet.</a:t>
            </a:r>
          </a:p>
          <a:p>
            <a:pPr lvl="1"/>
            <a:r>
              <a:rPr lang="en-US" sz="2000" dirty="0"/>
              <a:t>Do not let people to know the directory structure of your application. If the end-users know the real path, they may try to access other Servlets directly</a:t>
            </a:r>
          </a:p>
          <a:p>
            <a:r>
              <a:rPr lang="en-US" sz="2400" dirty="0"/>
              <a:t>Flexibility</a:t>
            </a:r>
          </a:p>
          <a:p>
            <a:pPr lvl="1"/>
            <a:r>
              <a:rPr lang="en-US" sz="2000" dirty="0"/>
              <a:t>By mapping the name instead of coding the real file and path name, you have the flexibility to move things around without having the maintenance nightmare of tracking down and changing client code that refers to the old location of the servlet files</a:t>
            </a:r>
          </a:p>
        </p:txBody>
      </p:sp>
    </p:spTree>
    <p:extLst>
      <p:ext uri="{BB962C8B-B14F-4D97-AF65-F5344CB8AC3E}">
        <p14:creationId xmlns:p14="http://schemas.microsoft.com/office/powerpoint/2010/main" val="15051554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1304E-F724-44DC-92C0-2E7CE8F84BC0}"/>
              </a:ext>
            </a:extLst>
          </p:cNvPr>
          <p:cNvSpPr>
            <a:spLocks noGrp="1"/>
          </p:cNvSpPr>
          <p:nvPr>
            <p:ph type="title"/>
          </p:nvPr>
        </p:nvSpPr>
        <p:spPr/>
        <p:txBody>
          <a:bodyPr/>
          <a:lstStyle/>
          <a:p>
            <a:r>
              <a:rPr lang="en-US" dirty="0"/>
              <a:t>Servlet Example: login (</a:t>
            </a:r>
            <a:r>
              <a:rPr lang="en-US" dirty="0" err="1"/>
              <a:t>doGet</a:t>
            </a:r>
            <a:r>
              <a:rPr lang="en-US" dirty="0"/>
              <a:t>)</a:t>
            </a:r>
          </a:p>
        </p:txBody>
      </p:sp>
      <p:pic>
        <p:nvPicPr>
          <p:cNvPr id="5" name="Picture 4">
            <a:extLst>
              <a:ext uri="{FF2B5EF4-FFF2-40B4-BE49-F238E27FC236}">
                <a16:creationId xmlns:a16="http://schemas.microsoft.com/office/drawing/2014/main" id="{C95210A2-9427-461F-A1E4-1195528CC869}"/>
              </a:ext>
            </a:extLst>
          </p:cNvPr>
          <p:cNvPicPr>
            <a:picLocks noChangeAspect="1"/>
          </p:cNvPicPr>
          <p:nvPr/>
        </p:nvPicPr>
        <p:blipFill>
          <a:blip r:embed="rId2"/>
          <a:stretch>
            <a:fillRect/>
          </a:stretch>
        </p:blipFill>
        <p:spPr>
          <a:xfrm>
            <a:off x="1332905" y="2257402"/>
            <a:ext cx="9795343" cy="4255693"/>
          </a:xfrm>
          <a:prstGeom prst="rect">
            <a:avLst/>
          </a:prstGeom>
        </p:spPr>
      </p:pic>
    </p:spTree>
    <p:extLst>
      <p:ext uri="{BB962C8B-B14F-4D97-AF65-F5344CB8AC3E}">
        <p14:creationId xmlns:p14="http://schemas.microsoft.com/office/powerpoint/2010/main" val="269365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3137-012E-4111-BB3F-A6C0FA2A2E69}"/>
              </a:ext>
            </a:extLst>
          </p:cNvPr>
          <p:cNvSpPr>
            <a:spLocks noGrp="1"/>
          </p:cNvSpPr>
          <p:nvPr>
            <p:ph type="title"/>
          </p:nvPr>
        </p:nvSpPr>
        <p:spPr/>
        <p:txBody>
          <a:bodyPr/>
          <a:lstStyle/>
          <a:p>
            <a:r>
              <a:rPr lang="en-US" dirty="0"/>
              <a:t>Simple HTML guide</a:t>
            </a:r>
          </a:p>
        </p:txBody>
      </p:sp>
      <p:sp>
        <p:nvSpPr>
          <p:cNvPr id="3" name="Content Placeholder 2">
            <a:extLst>
              <a:ext uri="{FF2B5EF4-FFF2-40B4-BE49-F238E27FC236}">
                <a16:creationId xmlns:a16="http://schemas.microsoft.com/office/drawing/2014/main" id="{6DD95796-8125-43F7-A525-F3656098A20D}"/>
              </a:ext>
            </a:extLst>
          </p:cNvPr>
          <p:cNvSpPr>
            <a:spLocks noGrp="1"/>
          </p:cNvSpPr>
          <p:nvPr>
            <p:ph sz="half" idx="1"/>
          </p:nvPr>
        </p:nvSpPr>
        <p:spPr/>
        <p:txBody>
          <a:bodyPr/>
          <a:lstStyle/>
          <a:p>
            <a:r>
              <a:rPr lang="en-US" dirty="0"/>
              <a:t>When you develop a web page, you use HTML to describe what the page should look like and how it should behave.</a:t>
            </a:r>
          </a:p>
          <a:p>
            <a:r>
              <a:rPr lang="en-US" dirty="0"/>
              <a:t>HTML has dozens of </a:t>
            </a:r>
            <a:r>
              <a:rPr lang="en-US" b="1" i="1" dirty="0"/>
              <a:t>tags</a:t>
            </a:r>
            <a:r>
              <a:rPr lang="en-US" dirty="0"/>
              <a:t> and hundreds of tag </a:t>
            </a:r>
            <a:r>
              <a:rPr lang="en-US" b="1" i="1" dirty="0"/>
              <a:t>attributes</a:t>
            </a:r>
            <a:r>
              <a:rPr lang="en-US" dirty="0"/>
              <a:t>,</a:t>
            </a:r>
          </a:p>
          <a:p>
            <a:r>
              <a:rPr lang="en-US" dirty="0"/>
              <a:t>The goal of HTML is to take a text document and add tags that tell the browser how to format the text.</a:t>
            </a:r>
          </a:p>
          <a:p>
            <a:endParaRPr lang="en-US" dirty="0"/>
          </a:p>
          <a:p>
            <a:pPr marL="0" indent="0">
              <a:buNone/>
            </a:pPr>
            <a:r>
              <a:rPr lang="en-US" b="1" dirty="0">
                <a:latin typeface="Consolas" panose="020B0609020204030204" pitchFamily="49" charset="0"/>
              </a:rPr>
              <a:t>&lt;</a:t>
            </a:r>
            <a:r>
              <a:rPr lang="en-US" b="1" dirty="0">
                <a:solidFill>
                  <a:srgbClr val="C00000"/>
                </a:solidFill>
                <a:latin typeface="Consolas" panose="020B0609020204030204" pitchFamily="49" charset="0"/>
              </a:rPr>
              <a:t>tag</a:t>
            </a:r>
            <a:r>
              <a:rPr lang="en-US" b="1" dirty="0">
                <a:latin typeface="Consolas" panose="020B0609020204030204" pitchFamily="49" charset="0"/>
              </a:rPr>
              <a:t> </a:t>
            </a:r>
            <a:r>
              <a:rPr lang="en-US" b="1" dirty="0">
                <a:solidFill>
                  <a:srgbClr val="00B0F0"/>
                </a:solidFill>
                <a:latin typeface="Consolas" panose="020B0609020204030204" pitchFamily="49" charset="0"/>
              </a:rPr>
              <a:t>attributes</a:t>
            </a:r>
            <a:r>
              <a:rPr lang="en-US" b="1" dirty="0">
                <a:latin typeface="Consolas" panose="020B0609020204030204" pitchFamily="49" charset="0"/>
              </a:rPr>
              <a:t>&gt;</a:t>
            </a:r>
            <a:r>
              <a:rPr lang="en-US" b="1" dirty="0">
                <a:solidFill>
                  <a:srgbClr val="FFC000"/>
                </a:solidFill>
                <a:latin typeface="Consolas" panose="020B0609020204030204" pitchFamily="49" charset="0"/>
              </a:rPr>
              <a:t>contents</a:t>
            </a:r>
            <a:r>
              <a:rPr lang="en-US" b="1" dirty="0">
                <a:latin typeface="Consolas" panose="020B0609020204030204" pitchFamily="49" charset="0"/>
              </a:rPr>
              <a:t>&lt;/</a:t>
            </a:r>
            <a:r>
              <a:rPr lang="en-US" b="1" dirty="0">
                <a:solidFill>
                  <a:srgbClr val="C00000"/>
                </a:solidFill>
                <a:latin typeface="Consolas" panose="020B0609020204030204" pitchFamily="49" charset="0"/>
              </a:rPr>
              <a:t>tab</a:t>
            </a:r>
            <a:r>
              <a:rPr lang="en-US" b="1" dirty="0">
                <a:latin typeface="Consolas" panose="020B0609020204030204" pitchFamily="49" charset="0"/>
              </a:rPr>
              <a:t>&gt;</a:t>
            </a:r>
          </a:p>
        </p:txBody>
      </p:sp>
      <p:graphicFrame>
        <p:nvGraphicFramePr>
          <p:cNvPr id="6" name="Content Placeholder 5">
            <a:extLst>
              <a:ext uri="{FF2B5EF4-FFF2-40B4-BE49-F238E27FC236}">
                <a16:creationId xmlns:a16="http://schemas.microsoft.com/office/drawing/2014/main" id="{13E68170-9EAC-4F41-8DEB-DF6F2867E196}"/>
              </a:ext>
            </a:extLst>
          </p:cNvPr>
          <p:cNvGraphicFramePr>
            <a:graphicFrameLocks noGrp="1"/>
          </p:cNvGraphicFramePr>
          <p:nvPr>
            <p:ph sz="half" idx="2"/>
            <p:extLst>
              <p:ext uri="{D42A27DB-BD31-4B8C-83A1-F6EECF244321}">
                <p14:modId xmlns:p14="http://schemas.microsoft.com/office/powerpoint/2010/main" val="1268711730"/>
              </p:ext>
            </p:extLst>
          </p:nvPr>
        </p:nvGraphicFramePr>
        <p:xfrm>
          <a:off x="5824728" y="2640585"/>
          <a:ext cx="5875837" cy="3235960"/>
        </p:xfrm>
        <a:graphic>
          <a:graphicData uri="http://schemas.openxmlformats.org/drawingml/2006/table">
            <a:tbl>
              <a:tblPr firstRow="1" bandRow="1">
                <a:tableStyleId>{5C22544A-7EE6-4342-B048-85BDC9FD1C3A}</a:tableStyleId>
              </a:tblPr>
              <a:tblGrid>
                <a:gridCol w="1827356">
                  <a:extLst>
                    <a:ext uri="{9D8B030D-6E8A-4147-A177-3AD203B41FA5}">
                      <a16:colId xmlns:a16="http://schemas.microsoft.com/office/drawing/2014/main" val="4060902493"/>
                    </a:ext>
                  </a:extLst>
                </a:gridCol>
                <a:gridCol w="4048481">
                  <a:extLst>
                    <a:ext uri="{9D8B030D-6E8A-4147-A177-3AD203B41FA5}">
                      <a16:colId xmlns:a16="http://schemas.microsoft.com/office/drawing/2014/main" val="797309591"/>
                    </a:ext>
                  </a:extLst>
                </a:gridCol>
              </a:tblGrid>
              <a:tr h="370840">
                <a:tc>
                  <a:txBody>
                    <a:bodyPr/>
                    <a:lstStyle/>
                    <a:p>
                      <a:pPr algn="ctr"/>
                      <a:r>
                        <a:rPr lang="en-US" dirty="0"/>
                        <a:t>Tag</a:t>
                      </a:r>
                    </a:p>
                  </a:txBody>
                  <a:tcPr/>
                </a:tc>
                <a:tc>
                  <a:txBody>
                    <a:bodyPr/>
                    <a:lstStyle/>
                    <a:p>
                      <a:pPr algn="ctr"/>
                      <a:r>
                        <a:rPr lang="en-US" dirty="0"/>
                        <a:t>Description</a:t>
                      </a:r>
                    </a:p>
                  </a:txBody>
                  <a:tcPr/>
                </a:tc>
                <a:extLst>
                  <a:ext uri="{0D108BD9-81ED-4DB2-BD59-A6C34878D82A}">
                    <a16:rowId xmlns:a16="http://schemas.microsoft.com/office/drawing/2014/main" val="4062002300"/>
                  </a:ext>
                </a:extLst>
              </a:tr>
              <a:tr h="370840">
                <a:tc>
                  <a:txBody>
                    <a:bodyPr/>
                    <a:lstStyle/>
                    <a:p>
                      <a:r>
                        <a:rPr lang="en-US" dirty="0">
                          <a:latin typeface="Consolas" panose="020B0609020204030204" pitchFamily="49" charset="0"/>
                        </a:rPr>
                        <a:t>&lt;html&gt;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the boundaries of the HTML document</a:t>
                      </a:r>
                    </a:p>
                  </a:txBody>
                  <a:tcPr/>
                </a:tc>
                <a:extLst>
                  <a:ext uri="{0D108BD9-81ED-4DB2-BD59-A6C34878D82A}">
                    <a16:rowId xmlns:a16="http://schemas.microsoft.com/office/drawing/2014/main" val="4274200911"/>
                  </a:ext>
                </a:extLst>
              </a:tr>
              <a:tr h="370840">
                <a:tc>
                  <a:txBody>
                    <a:bodyPr/>
                    <a:lstStyle/>
                    <a:p>
                      <a:r>
                        <a:rPr lang="en-US" dirty="0">
                          <a:latin typeface="Consolas" panose="020B0609020204030204" pitchFamily="49" charset="0"/>
                        </a:rPr>
                        <a:t>&lt;input type&gt;</a:t>
                      </a:r>
                    </a:p>
                  </a:txBody>
                  <a:tcPr/>
                </a:tc>
                <a:tc>
                  <a:txBody>
                    <a:bodyPr/>
                    <a:lstStyle/>
                    <a:p>
                      <a:r>
                        <a:rPr lang="en-US" dirty="0"/>
                        <a:t>Defines an input widget to  a form</a:t>
                      </a:r>
                    </a:p>
                  </a:txBody>
                  <a:tcPr/>
                </a:tc>
                <a:extLst>
                  <a:ext uri="{0D108BD9-81ED-4DB2-BD59-A6C34878D82A}">
                    <a16:rowId xmlns:a16="http://schemas.microsoft.com/office/drawing/2014/main" val="2305061456"/>
                  </a:ext>
                </a:extLst>
              </a:tr>
              <a:tr h="370840">
                <a:tc>
                  <a:txBody>
                    <a:bodyPr/>
                    <a:lstStyle/>
                    <a:p>
                      <a:r>
                        <a:rPr lang="en-US" dirty="0">
                          <a:latin typeface="Consolas" panose="020B0609020204030204" pitchFamily="49" charset="0"/>
                        </a:rPr>
                        <a:t>&lt;p&gt;</a:t>
                      </a:r>
                    </a:p>
                  </a:txBody>
                  <a:tcPr/>
                </a:tc>
                <a:tc>
                  <a:txBody>
                    <a:bodyPr/>
                    <a:lstStyle/>
                    <a:p>
                      <a:r>
                        <a:rPr lang="en-US" dirty="0"/>
                        <a:t>A new paragraph</a:t>
                      </a:r>
                    </a:p>
                  </a:txBody>
                  <a:tcPr/>
                </a:tc>
                <a:extLst>
                  <a:ext uri="{0D108BD9-81ED-4DB2-BD59-A6C34878D82A}">
                    <a16:rowId xmlns:a16="http://schemas.microsoft.com/office/drawing/2014/main" val="3535238197"/>
                  </a:ext>
                </a:extLst>
              </a:tr>
              <a:tr h="370840">
                <a:tc>
                  <a:txBody>
                    <a:bodyPr/>
                    <a:lstStyle/>
                    <a:p>
                      <a:r>
                        <a:rPr lang="en-US" dirty="0">
                          <a:latin typeface="Consolas" panose="020B0609020204030204" pitchFamily="49" charset="0"/>
                        </a:rPr>
                        <a:t>&lt;title&gt;</a:t>
                      </a:r>
                    </a:p>
                  </a:txBody>
                  <a:tcPr/>
                </a:tc>
                <a:tc>
                  <a:txBody>
                    <a:bodyPr/>
                    <a:lstStyle/>
                    <a:p>
                      <a:r>
                        <a:rPr lang="en-US" dirty="0"/>
                        <a:t>The HTML document's title</a:t>
                      </a:r>
                    </a:p>
                  </a:txBody>
                  <a:tcPr/>
                </a:tc>
                <a:extLst>
                  <a:ext uri="{0D108BD9-81ED-4DB2-BD59-A6C34878D82A}">
                    <a16:rowId xmlns:a16="http://schemas.microsoft.com/office/drawing/2014/main" val="336809929"/>
                  </a:ext>
                </a:extLst>
              </a:tr>
              <a:tr h="370840">
                <a:tc>
                  <a:txBody>
                    <a:bodyPr/>
                    <a:lstStyle/>
                    <a:p>
                      <a:r>
                        <a:rPr lang="en-US" dirty="0">
                          <a:latin typeface="Consolas" panose="020B0609020204030204" pitchFamily="49" charset="0"/>
                        </a:rPr>
                        <a:t>&lt;table&gt;</a:t>
                      </a:r>
                    </a:p>
                  </a:txBody>
                  <a:tcPr/>
                </a:tc>
                <a:tc>
                  <a:txBody>
                    <a:bodyPr/>
                    <a:lstStyle/>
                    <a:p>
                      <a:r>
                        <a:rPr lang="en-US" dirty="0"/>
                        <a:t>Defines a table</a:t>
                      </a:r>
                    </a:p>
                  </a:txBody>
                  <a:tcPr/>
                </a:tc>
                <a:extLst>
                  <a:ext uri="{0D108BD9-81ED-4DB2-BD59-A6C34878D82A}">
                    <a16:rowId xmlns:a16="http://schemas.microsoft.com/office/drawing/2014/main" val="678180325"/>
                  </a:ext>
                </a:extLst>
              </a:tr>
              <a:tr h="370840">
                <a:tc>
                  <a:txBody>
                    <a:bodyPr/>
                    <a:lstStyle/>
                    <a:p>
                      <a:r>
                        <a:rPr lang="en-US" dirty="0">
                          <a:latin typeface="Consolas" panose="020B0609020204030204" pitchFamily="49" charset="0"/>
                        </a:rPr>
                        <a:t>&lt;tr&gt;</a:t>
                      </a:r>
                    </a:p>
                  </a:txBody>
                  <a:tcPr/>
                </a:tc>
                <a:tc>
                  <a:txBody>
                    <a:bodyPr/>
                    <a:lstStyle/>
                    <a:p>
                      <a:r>
                        <a:rPr lang="en-US" dirty="0"/>
                        <a:t>Defines a row (</a:t>
                      </a:r>
                      <a:r>
                        <a:rPr lang="en-US" b="1" dirty="0">
                          <a:solidFill>
                            <a:srgbClr val="00B0F0"/>
                          </a:solidFill>
                        </a:rPr>
                        <a:t>t</a:t>
                      </a:r>
                      <a:r>
                        <a:rPr lang="en-US" dirty="0"/>
                        <a:t>able </a:t>
                      </a:r>
                      <a:r>
                        <a:rPr lang="en-US" b="1" dirty="0">
                          <a:solidFill>
                            <a:srgbClr val="00B0F0"/>
                          </a:solidFill>
                        </a:rPr>
                        <a:t>r</a:t>
                      </a:r>
                      <a:r>
                        <a:rPr lang="en-US" dirty="0"/>
                        <a:t>ow)</a:t>
                      </a:r>
                    </a:p>
                  </a:txBody>
                  <a:tcPr/>
                </a:tc>
                <a:extLst>
                  <a:ext uri="{0D108BD9-81ED-4DB2-BD59-A6C34878D82A}">
                    <a16:rowId xmlns:a16="http://schemas.microsoft.com/office/drawing/2014/main" val="3518357663"/>
                  </a:ext>
                </a:extLst>
              </a:tr>
              <a:tr h="370840">
                <a:tc>
                  <a:txBody>
                    <a:bodyPr/>
                    <a:lstStyle/>
                    <a:p>
                      <a:r>
                        <a:rPr lang="en-US" dirty="0">
                          <a:latin typeface="Consolas" panose="020B0609020204030204" pitchFamily="49" charset="0"/>
                        </a:rPr>
                        <a:t>&lt;td&gt;</a:t>
                      </a:r>
                    </a:p>
                  </a:txBody>
                  <a:tcPr/>
                </a:tc>
                <a:tc>
                  <a:txBody>
                    <a:bodyPr/>
                    <a:lstStyle/>
                    <a:p>
                      <a:r>
                        <a:rPr lang="en-US" dirty="0"/>
                        <a:t>Defines a cell (</a:t>
                      </a:r>
                      <a:r>
                        <a:rPr lang="en-US" b="1" dirty="0">
                          <a:solidFill>
                            <a:srgbClr val="00B0F0"/>
                          </a:solidFill>
                        </a:rPr>
                        <a:t>t</a:t>
                      </a:r>
                      <a:r>
                        <a:rPr lang="en-US" dirty="0"/>
                        <a:t>able </a:t>
                      </a:r>
                      <a:r>
                        <a:rPr lang="en-US" b="1" dirty="0">
                          <a:solidFill>
                            <a:srgbClr val="00B0F0"/>
                          </a:solidFill>
                        </a:rPr>
                        <a:t>d</a:t>
                      </a:r>
                      <a:r>
                        <a:rPr lang="en-US" dirty="0"/>
                        <a:t>ata)</a:t>
                      </a:r>
                    </a:p>
                  </a:txBody>
                  <a:tcPr/>
                </a:tc>
                <a:extLst>
                  <a:ext uri="{0D108BD9-81ED-4DB2-BD59-A6C34878D82A}">
                    <a16:rowId xmlns:a16="http://schemas.microsoft.com/office/drawing/2014/main" val="834614915"/>
                  </a:ext>
                </a:extLst>
              </a:tr>
            </a:tbl>
          </a:graphicData>
        </a:graphic>
      </p:graphicFrame>
    </p:spTree>
    <p:extLst>
      <p:ext uri="{BB962C8B-B14F-4D97-AF65-F5344CB8AC3E}">
        <p14:creationId xmlns:p14="http://schemas.microsoft.com/office/powerpoint/2010/main" val="3848483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48D6-2DA8-4433-AAE8-1330576B8BE2}"/>
              </a:ext>
            </a:extLst>
          </p:cNvPr>
          <p:cNvSpPr>
            <a:spLocks noGrp="1"/>
          </p:cNvSpPr>
          <p:nvPr>
            <p:ph type="title"/>
          </p:nvPr>
        </p:nvSpPr>
        <p:spPr/>
        <p:txBody>
          <a:bodyPr/>
          <a:lstStyle/>
          <a:p>
            <a:r>
              <a:rPr lang="en-US" dirty="0"/>
              <a:t>Servlet Example: login (</a:t>
            </a:r>
            <a:r>
              <a:rPr lang="en-US" dirty="0" err="1"/>
              <a:t>dopost</a:t>
            </a:r>
            <a:r>
              <a:rPr lang="en-US" dirty="0"/>
              <a:t>)</a:t>
            </a:r>
          </a:p>
        </p:txBody>
      </p:sp>
      <p:pic>
        <p:nvPicPr>
          <p:cNvPr id="4" name="Picture 3">
            <a:extLst>
              <a:ext uri="{FF2B5EF4-FFF2-40B4-BE49-F238E27FC236}">
                <a16:creationId xmlns:a16="http://schemas.microsoft.com/office/drawing/2014/main" id="{D3263561-BE3C-44EB-977F-BC676979DB00}"/>
              </a:ext>
            </a:extLst>
          </p:cNvPr>
          <p:cNvPicPr>
            <a:picLocks noChangeAspect="1"/>
          </p:cNvPicPr>
          <p:nvPr/>
        </p:nvPicPr>
        <p:blipFill>
          <a:blip r:embed="rId2"/>
          <a:stretch>
            <a:fillRect/>
          </a:stretch>
        </p:blipFill>
        <p:spPr>
          <a:xfrm>
            <a:off x="1354135" y="1885428"/>
            <a:ext cx="8672180" cy="4675586"/>
          </a:xfrm>
          <a:prstGeom prst="rect">
            <a:avLst/>
          </a:prstGeom>
        </p:spPr>
      </p:pic>
    </p:spTree>
    <p:extLst>
      <p:ext uri="{BB962C8B-B14F-4D97-AF65-F5344CB8AC3E}">
        <p14:creationId xmlns:p14="http://schemas.microsoft.com/office/powerpoint/2010/main" val="1839017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9C5D-E083-4DED-8A4B-08BEB1239072}"/>
              </a:ext>
            </a:extLst>
          </p:cNvPr>
          <p:cNvSpPr>
            <a:spLocks noGrp="1"/>
          </p:cNvSpPr>
          <p:nvPr>
            <p:ph type="title"/>
          </p:nvPr>
        </p:nvSpPr>
        <p:spPr/>
        <p:txBody>
          <a:bodyPr/>
          <a:lstStyle/>
          <a:p>
            <a:r>
              <a:rPr lang="en-US" dirty="0"/>
              <a:t>Servlet Example: login (web.xml)</a:t>
            </a:r>
          </a:p>
        </p:txBody>
      </p:sp>
      <p:pic>
        <p:nvPicPr>
          <p:cNvPr id="4" name="Picture 3">
            <a:extLst>
              <a:ext uri="{FF2B5EF4-FFF2-40B4-BE49-F238E27FC236}">
                <a16:creationId xmlns:a16="http://schemas.microsoft.com/office/drawing/2014/main" id="{DCEBAB65-A7E5-4B57-B174-FF91687A0A11}"/>
              </a:ext>
            </a:extLst>
          </p:cNvPr>
          <p:cNvPicPr>
            <a:picLocks noChangeAspect="1"/>
          </p:cNvPicPr>
          <p:nvPr/>
        </p:nvPicPr>
        <p:blipFill>
          <a:blip r:embed="rId2"/>
          <a:stretch>
            <a:fillRect/>
          </a:stretch>
        </p:blipFill>
        <p:spPr>
          <a:xfrm>
            <a:off x="1795937" y="1864306"/>
            <a:ext cx="7573432" cy="4829849"/>
          </a:xfrm>
          <a:prstGeom prst="rect">
            <a:avLst/>
          </a:prstGeom>
        </p:spPr>
      </p:pic>
    </p:spTree>
    <p:extLst>
      <p:ext uri="{BB962C8B-B14F-4D97-AF65-F5344CB8AC3E}">
        <p14:creationId xmlns:p14="http://schemas.microsoft.com/office/powerpoint/2010/main" val="10069460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CC44-4330-4061-A007-60629DABDF3D}"/>
              </a:ext>
            </a:extLst>
          </p:cNvPr>
          <p:cNvSpPr>
            <a:spLocks noGrp="1"/>
          </p:cNvSpPr>
          <p:nvPr>
            <p:ph type="title"/>
          </p:nvPr>
        </p:nvSpPr>
        <p:spPr/>
        <p:txBody>
          <a:bodyPr/>
          <a:lstStyle/>
          <a:p>
            <a:r>
              <a:rPr lang="en-US" dirty="0"/>
              <a:t>Servlet Example: login (index.html)</a:t>
            </a:r>
          </a:p>
        </p:txBody>
      </p:sp>
      <p:pic>
        <p:nvPicPr>
          <p:cNvPr id="4" name="Picture 3">
            <a:extLst>
              <a:ext uri="{FF2B5EF4-FFF2-40B4-BE49-F238E27FC236}">
                <a16:creationId xmlns:a16="http://schemas.microsoft.com/office/drawing/2014/main" id="{287CE6BB-E6DE-4093-B422-18102DA93A41}"/>
              </a:ext>
            </a:extLst>
          </p:cNvPr>
          <p:cNvPicPr>
            <a:picLocks noChangeAspect="1"/>
          </p:cNvPicPr>
          <p:nvPr/>
        </p:nvPicPr>
        <p:blipFill>
          <a:blip r:embed="rId2"/>
          <a:stretch>
            <a:fillRect/>
          </a:stretch>
        </p:blipFill>
        <p:spPr>
          <a:xfrm>
            <a:off x="1372735" y="2251607"/>
            <a:ext cx="8869013" cy="4344006"/>
          </a:xfrm>
          <a:prstGeom prst="rect">
            <a:avLst/>
          </a:prstGeom>
        </p:spPr>
      </p:pic>
    </p:spTree>
    <p:extLst>
      <p:ext uri="{BB962C8B-B14F-4D97-AF65-F5344CB8AC3E}">
        <p14:creationId xmlns:p14="http://schemas.microsoft.com/office/powerpoint/2010/main" val="374684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3A41-75D2-41AB-969B-03C729C9B5FD}"/>
              </a:ext>
            </a:extLst>
          </p:cNvPr>
          <p:cNvSpPr>
            <a:spLocks noGrp="1"/>
          </p:cNvSpPr>
          <p:nvPr>
            <p:ph type="title"/>
          </p:nvPr>
        </p:nvSpPr>
        <p:spPr/>
        <p:txBody>
          <a:bodyPr/>
          <a:lstStyle/>
          <a:p>
            <a:r>
              <a:rPr lang="en-US" dirty="0"/>
              <a:t>Servlet Example: login (clients view)</a:t>
            </a:r>
          </a:p>
        </p:txBody>
      </p:sp>
      <p:pic>
        <p:nvPicPr>
          <p:cNvPr id="4" name="Picture 3">
            <a:extLst>
              <a:ext uri="{FF2B5EF4-FFF2-40B4-BE49-F238E27FC236}">
                <a16:creationId xmlns:a16="http://schemas.microsoft.com/office/drawing/2014/main" id="{B6E5F1DD-C5F5-4862-9AC5-7365ABBB9362}"/>
              </a:ext>
            </a:extLst>
          </p:cNvPr>
          <p:cNvPicPr>
            <a:picLocks noChangeAspect="1"/>
          </p:cNvPicPr>
          <p:nvPr/>
        </p:nvPicPr>
        <p:blipFill>
          <a:blip r:embed="rId2"/>
          <a:stretch>
            <a:fillRect/>
          </a:stretch>
        </p:blipFill>
        <p:spPr>
          <a:xfrm>
            <a:off x="1260060" y="2831498"/>
            <a:ext cx="3543795" cy="2638793"/>
          </a:xfrm>
          <a:prstGeom prst="rect">
            <a:avLst/>
          </a:prstGeom>
        </p:spPr>
      </p:pic>
      <p:sp>
        <p:nvSpPr>
          <p:cNvPr id="5" name="Action Button: Go Forward or Next 4">
            <a:hlinkClick r:id="rId3" highlightClick="1"/>
            <a:extLst>
              <a:ext uri="{FF2B5EF4-FFF2-40B4-BE49-F238E27FC236}">
                <a16:creationId xmlns:a16="http://schemas.microsoft.com/office/drawing/2014/main" id="{AA0B138E-8139-4049-A7EA-DCD604E65437}"/>
              </a:ext>
            </a:extLst>
          </p:cNvPr>
          <p:cNvSpPr/>
          <p:nvPr/>
        </p:nvSpPr>
        <p:spPr>
          <a:xfrm>
            <a:off x="4953617" y="5834190"/>
            <a:ext cx="1828800" cy="37362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667069-785A-47F0-912B-12F3BAB8F3DB}"/>
              </a:ext>
            </a:extLst>
          </p:cNvPr>
          <p:cNvPicPr>
            <a:picLocks noChangeAspect="1"/>
          </p:cNvPicPr>
          <p:nvPr/>
        </p:nvPicPr>
        <p:blipFill>
          <a:blip r:embed="rId4"/>
          <a:stretch>
            <a:fillRect/>
          </a:stretch>
        </p:blipFill>
        <p:spPr>
          <a:xfrm>
            <a:off x="5868017" y="3088708"/>
            <a:ext cx="5525271" cy="2124371"/>
          </a:xfrm>
          <a:prstGeom prst="rect">
            <a:avLst/>
          </a:prstGeom>
        </p:spPr>
      </p:pic>
    </p:spTree>
    <p:extLst>
      <p:ext uri="{BB962C8B-B14F-4D97-AF65-F5344CB8AC3E}">
        <p14:creationId xmlns:p14="http://schemas.microsoft.com/office/powerpoint/2010/main" val="13801883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5F893-598D-423A-954D-5AC23D80669D}"/>
              </a:ext>
            </a:extLst>
          </p:cNvPr>
          <p:cNvSpPr>
            <a:spLocks noGrp="1"/>
          </p:cNvSpPr>
          <p:nvPr>
            <p:ph type="title"/>
          </p:nvPr>
        </p:nvSpPr>
        <p:spPr/>
        <p:txBody>
          <a:bodyPr/>
          <a:lstStyle/>
          <a:p>
            <a:r>
              <a:rPr lang="en-US" altLang="zh-CN" dirty="0"/>
              <a:t>Deploying Application in Web container</a:t>
            </a:r>
            <a:endParaRPr lang="en-US" dirty="0"/>
          </a:p>
        </p:txBody>
      </p:sp>
      <p:sp>
        <p:nvSpPr>
          <p:cNvPr id="5" name="Text Placeholder 4">
            <a:extLst>
              <a:ext uri="{FF2B5EF4-FFF2-40B4-BE49-F238E27FC236}">
                <a16:creationId xmlns:a16="http://schemas.microsoft.com/office/drawing/2014/main" id="{CD9C1D65-46DC-4863-A3E4-9C0C76E2AA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156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A199-97A3-4B11-8166-3EB17CE3DD11}"/>
              </a:ext>
            </a:extLst>
          </p:cNvPr>
          <p:cNvSpPr>
            <a:spLocks noGrp="1"/>
          </p:cNvSpPr>
          <p:nvPr>
            <p:ph type="title"/>
          </p:nvPr>
        </p:nvSpPr>
        <p:spPr/>
        <p:txBody>
          <a:bodyPr/>
          <a:lstStyle/>
          <a:p>
            <a:r>
              <a:rPr lang="fr-FR" dirty="0"/>
              <a:t>Java Web Container – Apache Tomcat</a:t>
            </a:r>
            <a:endParaRPr lang="en-US" dirty="0"/>
          </a:p>
        </p:txBody>
      </p:sp>
      <p:sp>
        <p:nvSpPr>
          <p:cNvPr id="3" name="Content Placeholder 2">
            <a:extLst>
              <a:ext uri="{FF2B5EF4-FFF2-40B4-BE49-F238E27FC236}">
                <a16:creationId xmlns:a16="http://schemas.microsoft.com/office/drawing/2014/main" id="{2E615368-ED93-43FF-A2FD-170C4E274767}"/>
              </a:ext>
            </a:extLst>
          </p:cNvPr>
          <p:cNvSpPr>
            <a:spLocks noGrp="1"/>
          </p:cNvSpPr>
          <p:nvPr>
            <p:ph idx="1"/>
          </p:nvPr>
        </p:nvSpPr>
        <p:spPr/>
        <p:txBody>
          <a:bodyPr>
            <a:normAutofit/>
          </a:bodyPr>
          <a:lstStyle/>
          <a:p>
            <a:r>
              <a:rPr lang="en-US" sz="2400" dirty="0"/>
              <a:t>Apache Tomcat is one of the famous Java web containers. It provides the following main features.</a:t>
            </a:r>
          </a:p>
          <a:p>
            <a:r>
              <a:rPr lang="en-US" sz="2400" dirty="0"/>
              <a:t>Communication Support</a:t>
            </a:r>
          </a:p>
          <a:p>
            <a:pPr lvl="1"/>
            <a:r>
              <a:rPr lang="en-US" sz="2000" dirty="0"/>
              <a:t>Once the servlet is deployed into the container, it will be loaded and listen to the web request. Developers can only focus on the business logic.</a:t>
            </a:r>
          </a:p>
          <a:p>
            <a:r>
              <a:rPr lang="en-US" sz="2400" dirty="0"/>
              <a:t>Lifecycle Management</a:t>
            </a:r>
          </a:p>
          <a:p>
            <a:pPr lvl="1"/>
            <a:r>
              <a:rPr lang="en-US" sz="2000" dirty="0"/>
              <a:t>Container controls the life and death of the servlets. It also handles the loading, instantiating, initializing the servlets, in</a:t>
            </a:r>
            <a:r>
              <a:rPr lang="en-US" dirty="0"/>
              <a:t>voking the servlet methods, and collecting garbage to release server resources.</a:t>
            </a:r>
          </a:p>
          <a:p>
            <a:pPr marL="0" indent="0">
              <a:buNone/>
            </a:pPr>
            <a:endParaRPr lang="en-US" dirty="0"/>
          </a:p>
        </p:txBody>
      </p:sp>
    </p:spTree>
    <p:extLst>
      <p:ext uri="{BB962C8B-B14F-4D97-AF65-F5344CB8AC3E}">
        <p14:creationId xmlns:p14="http://schemas.microsoft.com/office/powerpoint/2010/main" val="16983063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A199-97A3-4B11-8166-3EB17CE3DD11}"/>
              </a:ext>
            </a:extLst>
          </p:cNvPr>
          <p:cNvSpPr>
            <a:spLocks noGrp="1"/>
          </p:cNvSpPr>
          <p:nvPr>
            <p:ph type="title"/>
          </p:nvPr>
        </p:nvSpPr>
        <p:spPr/>
        <p:txBody>
          <a:bodyPr/>
          <a:lstStyle/>
          <a:p>
            <a:r>
              <a:rPr lang="fr-FR" dirty="0"/>
              <a:t>Java Web Container – Apache Tomcat</a:t>
            </a:r>
            <a:endParaRPr lang="en-US" dirty="0"/>
          </a:p>
        </p:txBody>
      </p:sp>
      <p:sp>
        <p:nvSpPr>
          <p:cNvPr id="3" name="Content Placeholder 2">
            <a:extLst>
              <a:ext uri="{FF2B5EF4-FFF2-40B4-BE49-F238E27FC236}">
                <a16:creationId xmlns:a16="http://schemas.microsoft.com/office/drawing/2014/main" id="{2E615368-ED93-43FF-A2FD-170C4E274767}"/>
              </a:ext>
            </a:extLst>
          </p:cNvPr>
          <p:cNvSpPr>
            <a:spLocks noGrp="1"/>
          </p:cNvSpPr>
          <p:nvPr>
            <p:ph idx="1"/>
          </p:nvPr>
        </p:nvSpPr>
        <p:spPr/>
        <p:txBody>
          <a:bodyPr>
            <a:normAutofit/>
          </a:bodyPr>
          <a:lstStyle/>
          <a:p>
            <a:r>
              <a:rPr lang="en-US" sz="2400" dirty="0"/>
              <a:t>Multi-threading Support</a:t>
            </a:r>
          </a:p>
          <a:p>
            <a:pPr lvl="1"/>
            <a:r>
              <a:rPr lang="en-US" sz="2000" dirty="0"/>
              <a:t>Container creates and manages threads for multiple requests to a servlet.</a:t>
            </a:r>
          </a:p>
          <a:p>
            <a:r>
              <a:rPr lang="en-US" sz="2400" dirty="0"/>
              <a:t>Declarative Security</a:t>
            </a:r>
          </a:p>
          <a:p>
            <a:pPr lvl="1"/>
            <a:r>
              <a:rPr lang="en-US" sz="2000" dirty="0"/>
              <a:t>Application deployment (Deployment Descriptor DD) and server configuration are supported of using XML instead of coding inside your application.</a:t>
            </a:r>
          </a:p>
          <a:p>
            <a:pPr lvl="1"/>
            <a:r>
              <a:rPr lang="en-US" sz="2000" dirty="0"/>
              <a:t>As a result, changes can be made without recompiling your programs.</a:t>
            </a:r>
          </a:p>
          <a:p>
            <a:endParaRPr lang="en-US" dirty="0"/>
          </a:p>
        </p:txBody>
      </p:sp>
    </p:spTree>
    <p:extLst>
      <p:ext uri="{BB962C8B-B14F-4D97-AF65-F5344CB8AC3E}">
        <p14:creationId xmlns:p14="http://schemas.microsoft.com/office/powerpoint/2010/main" val="1008444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47D6-FA34-497B-B361-555050DAD4DE}"/>
              </a:ext>
            </a:extLst>
          </p:cNvPr>
          <p:cNvSpPr>
            <a:spLocks noGrp="1"/>
          </p:cNvSpPr>
          <p:nvPr>
            <p:ph type="title"/>
          </p:nvPr>
        </p:nvSpPr>
        <p:spPr/>
        <p:txBody>
          <a:bodyPr/>
          <a:lstStyle/>
          <a:p>
            <a:r>
              <a:rPr lang="en-US" dirty="0"/>
              <a:t>Web Container Behaviors</a:t>
            </a:r>
          </a:p>
        </p:txBody>
      </p:sp>
      <p:sp>
        <p:nvSpPr>
          <p:cNvPr id="3" name="Content Placeholder 2">
            <a:extLst>
              <a:ext uri="{FF2B5EF4-FFF2-40B4-BE49-F238E27FC236}">
                <a16:creationId xmlns:a16="http://schemas.microsoft.com/office/drawing/2014/main" id="{CADA4F16-6E6F-4AA8-94B3-86D5B4270703}"/>
              </a:ext>
            </a:extLst>
          </p:cNvPr>
          <p:cNvSpPr>
            <a:spLocks noGrp="1"/>
          </p:cNvSpPr>
          <p:nvPr>
            <p:ph idx="1"/>
          </p:nvPr>
        </p:nvSpPr>
        <p:spPr/>
        <p:txBody>
          <a:bodyPr/>
          <a:lstStyle/>
          <a:p>
            <a:r>
              <a:rPr lang="en-US" sz="2400" dirty="0"/>
              <a:t>When the application server is started, Java Servlet is automatically loaded into memory of the web container.</a:t>
            </a:r>
          </a:p>
          <a:p>
            <a:r>
              <a:rPr lang="en-US" sz="2400" dirty="0"/>
              <a:t>Changing the Java Servlet may require to restart the web container.</a:t>
            </a:r>
          </a:p>
          <a:p>
            <a:r>
              <a:rPr lang="en-US" sz="2400" dirty="0"/>
              <a:t>When application server gets a request for Java Servlet, it will pass to the Container first.</a:t>
            </a:r>
          </a:p>
          <a:p>
            <a:r>
              <a:rPr lang="en-US" sz="2400" dirty="0"/>
              <a:t>Container will find the Java Servlet for serving the request.</a:t>
            </a:r>
          </a:p>
          <a:p>
            <a:endParaRPr lang="en-US" dirty="0"/>
          </a:p>
        </p:txBody>
      </p:sp>
    </p:spTree>
    <p:extLst>
      <p:ext uri="{BB962C8B-B14F-4D97-AF65-F5344CB8AC3E}">
        <p14:creationId xmlns:p14="http://schemas.microsoft.com/office/powerpoint/2010/main" val="2541883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766-77AC-4137-BAA3-1EA8F9B1DB9A}"/>
              </a:ext>
            </a:extLst>
          </p:cNvPr>
          <p:cNvSpPr>
            <a:spLocks noGrp="1"/>
          </p:cNvSpPr>
          <p:nvPr>
            <p:ph type="title"/>
          </p:nvPr>
        </p:nvSpPr>
        <p:spPr/>
        <p:txBody>
          <a:bodyPr/>
          <a:lstStyle/>
          <a:p>
            <a:r>
              <a:rPr lang="en-US" dirty="0"/>
              <a:t>Tomcat Directories/Files Description</a:t>
            </a:r>
          </a:p>
        </p:txBody>
      </p:sp>
      <p:sp>
        <p:nvSpPr>
          <p:cNvPr id="3" name="Content Placeholder 2">
            <a:extLst>
              <a:ext uri="{FF2B5EF4-FFF2-40B4-BE49-F238E27FC236}">
                <a16:creationId xmlns:a16="http://schemas.microsoft.com/office/drawing/2014/main" id="{DC46767C-59D4-4972-B449-E21711853517}"/>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2E08EE63-73F5-42FF-807A-3C273876FF33}"/>
              </a:ext>
            </a:extLst>
          </p:cNvPr>
          <p:cNvGraphicFramePr>
            <a:graphicFrameLocks noGrp="1"/>
          </p:cNvGraphicFramePr>
          <p:nvPr>
            <p:extLst>
              <p:ext uri="{D42A27DB-BD31-4B8C-83A1-F6EECF244321}">
                <p14:modId xmlns:p14="http://schemas.microsoft.com/office/powerpoint/2010/main" val="286487697"/>
              </p:ext>
            </p:extLst>
          </p:nvPr>
        </p:nvGraphicFramePr>
        <p:xfrm>
          <a:off x="2032000" y="2394204"/>
          <a:ext cx="8128000" cy="3505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37700196"/>
                    </a:ext>
                  </a:extLst>
                </a:gridCol>
                <a:gridCol w="4064000">
                  <a:extLst>
                    <a:ext uri="{9D8B030D-6E8A-4147-A177-3AD203B41FA5}">
                      <a16:colId xmlns:a16="http://schemas.microsoft.com/office/drawing/2014/main" val="4102006556"/>
                    </a:ext>
                  </a:extLst>
                </a:gridCol>
              </a:tblGrid>
              <a:tr h="370840">
                <a:tc>
                  <a:txBody>
                    <a:bodyPr/>
                    <a:lstStyle/>
                    <a:p>
                      <a:r>
                        <a:rPr lang="en-US" dirty="0"/>
                        <a:t>Directory</a:t>
                      </a:r>
                    </a:p>
                  </a:txBody>
                  <a:tcPr/>
                </a:tc>
                <a:tc>
                  <a:txBody>
                    <a:bodyPr/>
                    <a:lstStyle/>
                    <a:p>
                      <a:r>
                        <a:rPr lang="en-US" dirty="0"/>
                        <a:t>Description</a:t>
                      </a:r>
                    </a:p>
                  </a:txBody>
                  <a:tcPr/>
                </a:tc>
                <a:extLst>
                  <a:ext uri="{0D108BD9-81ED-4DB2-BD59-A6C34878D82A}">
                    <a16:rowId xmlns:a16="http://schemas.microsoft.com/office/drawing/2014/main" val="769868272"/>
                  </a:ext>
                </a:extLst>
              </a:tr>
              <a:tr h="370840">
                <a:tc>
                  <a:txBody>
                    <a:bodyPr/>
                    <a:lstStyle/>
                    <a:p>
                      <a:r>
                        <a:rPr lang="en-US" dirty="0"/>
                        <a:t>bin</a:t>
                      </a:r>
                    </a:p>
                  </a:txBody>
                  <a:tcPr/>
                </a:tc>
                <a:tc>
                  <a:txBody>
                    <a:bodyPr/>
                    <a:lstStyle/>
                    <a:p>
                      <a:r>
                        <a:rPr lang="en-US" dirty="0"/>
                        <a:t>The binary executables and scripts</a:t>
                      </a:r>
                    </a:p>
                  </a:txBody>
                  <a:tcPr/>
                </a:tc>
                <a:extLst>
                  <a:ext uri="{0D108BD9-81ED-4DB2-BD59-A6C34878D82A}">
                    <a16:rowId xmlns:a16="http://schemas.microsoft.com/office/drawing/2014/main" val="1082860697"/>
                  </a:ext>
                </a:extLst>
              </a:tr>
              <a:tr h="370840">
                <a:tc>
                  <a:txBody>
                    <a:bodyPr/>
                    <a:lstStyle/>
                    <a:p>
                      <a:r>
                        <a:rPr lang="en-US" dirty="0"/>
                        <a:t>conf</a:t>
                      </a:r>
                    </a:p>
                  </a:txBody>
                  <a:tcPr/>
                </a:tc>
                <a:tc>
                  <a:txBody>
                    <a:bodyPr/>
                    <a:lstStyle/>
                    <a:p>
                      <a:r>
                        <a:rPr lang="en-US" dirty="0"/>
                        <a:t>Configuration files</a:t>
                      </a:r>
                    </a:p>
                  </a:txBody>
                  <a:tcPr/>
                </a:tc>
                <a:extLst>
                  <a:ext uri="{0D108BD9-81ED-4DB2-BD59-A6C34878D82A}">
                    <a16:rowId xmlns:a16="http://schemas.microsoft.com/office/drawing/2014/main" val="3232550431"/>
                  </a:ext>
                </a:extLst>
              </a:tr>
              <a:tr h="370840">
                <a:tc>
                  <a:txBody>
                    <a:bodyPr/>
                    <a:lstStyle/>
                    <a:p>
                      <a:r>
                        <a:rPr lang="en-US" dirty="0"/>
                        <a:t>lib</a:t>
                      </a:r>
                    </a:p>
                  </a:txBody>
                  <a:tcPr/>
                </a:tc>
                <a:tc>
                  <a:txBody>
                    <a:bodyPr/>
                    <a:lstStyle/>
                    <a:p>
                      <a:r>
                        <a:rPr lang="en-US" dirty="0"/>
                        <a:t>JAR files that contain classes that are available to all Web application</a:t>
                      </a:r>
                    </a:p>
                  </a:txBody>
                  <a:tcPr/>
                </a:tc>
                <a:extLst>
                  <a:ext uri="{0D108BD9-81ED-4DB2-BD59-A6C34878D82A}">
                    <a16:rowId xmlns:a16="http://schemas.microsoft.com/office/drawing/2014/main" val="4141066021"/>
                  </a:ext>
                </a:extLst>
              </a:tr>
              <a:tr h="370840">
                <a:tc>
                  <a:txBody>
                    <a:bodyPr/>
                    <a:lstStyle/>
                    <a:p>
                      <a:r>
                        <a:rPr lang="en-US" dirty="0"/>
                        <a:t>logs</a:t>
                      </a:r>
                    </a:p>
                  </a:txBody>
                  <a:tcPr/>
                </a:tc>
                <a:tc>
                  <a:txBody>
                    <a:bodyPr/>
                    <a:lstStyle/>
                    <a:p>
                      <a:r>
                        <a:rPr lang="en-US" dirty="0"/>
                        <a:t>Log files</a:t>
                      </a:r>
                    </a:p>
                  </a:txBody>
                  <a:tcPr/>
                </a:tc>
                <a:extLst>
                  <a:ext uri="{0D108BD9-81ED-4DB2-BD59-A6C34878D82A}">
                    <a16:rowId xmlns:a16="http://schemas.microsoft.com/office/drawing/2014/main" val="205785867"/>
                  </a:ext>
                </a:extLst>
              </a:tr>
              <a:tr h="370840">
                <a:tc>
                  <a:txBody>
                    <a:bodyPr/>
                    <a:lstStyle/>
                    <a:p>
                      <a:r>
                        <a:rPr lang="en-US" dirty="0"/>
                        <a:t>temp</a:t>
                      </a:r>
                    </a:p>
                  </a:txBody>
                  <a:tcPr/>
                </a:tc>
                <a:tc>
                  <a:txBody>
                    <a:bodyPr/>
                    <a:lstStyle/>
                    <a:p>
                      <a:r>
                        <a:rPr lang="en-US" dirty="0"/>
                        <a:t>Temp files</a:t>
                      </a:r>
                    </a:p>
                  </a:txBody>
                  <a:tcPr/>
                </a:tc>
                <a:extLst>
                  <a:ext uri="{0D108BD9-81ED-4DB2-BD59-A6C34878D82A}">
                    <a16:rowId xmlns:a16="http://schemas.microsoft.com/office/drawing/2014/main" val="719507577"/>
                  </a:ext>
                </a:extLst>
              </a:tr>
              <a:tr h="370840">
                <a:tc>
                  <a:txBody>
                    <a:bodyPr/>
                    <a:lstStyle/>
                    <a:p>
                      <a:r>
                        <a:rPr lang="en-US" dirty="0"/>
                        <a:t>webapps</a:t>
                      </a:r>
                    </a:p>
                  </a:txBody>
                  <a:tcPr/>
                </a:tc>
                <a:tc>
                  <a:txBody>
                    <a:bodyPr/>
                    <a:lstStyle/>
                    <a:p>
                      <a:r>
                        <a:rPr lang="en-US" dirty="0"/>
                        <a:t>Web applications</a:t>
                      </a:r>
                    </a:p>
                  </a:txBody>
                  <a:tcPr/>
                </a:tc>
                <a:extLst>
                  <a:ext uri="{0D108BD9-81ED-4DB2-BD59-A6C34878D82A}">
                    <a16:rowId xmlns:a16="http://schemas.microsoft.com/office/drawing/2014/main" val="2291312017"/>
                  </a:ext>
                </a:extLst>
              </a:tr>
              <a:tr h="370840">
                <a:tc>
                  <a:txBody>
                    <a:bodyPr/>
                    <a:lstStyle/>
                    <a:p>
                      <a:r>
                        <a:rPr lang="en-US" dirty="0"/>
                        <a:t>work</a:t>
                      </a:r>
                    </a:p>
                  </a:txBody>
                  <a:tcPr/>
                </a:tc>
                <a:tc>
                  <a:txBody>
                    <a:bodyPr/>
                    <a:lstStyle/>
                    <a:p>
                      <a:r>
                        <a:rPr lang="en-US" dirty="0"/>
                        <a:t>Temporary files and directories for Tomcat</a:t>
                      </a:r>
                    </a:p>
                  </a:txBody>
                  <a:tcPr/>
                </a:tc>
                <a:extLst>
                  <a:ext uri="{0D108BD9-81ED-4DB2-BD59-A6C34878D82A}">
                    <a16:rowId xmlns:a16="http://schemas.microsoft.com/office/drawing/2014/main" val="1224402962"/>
                  </a:ext>
                </a:extLst>
              </a:tr>
            </a:tbl>
          </a:graphicData>
        </a:graphic>
      </p:graphicFrame>
    </p:spTree>
    <p:extLst>
      <p:ext uri="{BB962C8B-B14F-4D97-AF65-F5344CB8AC3E}">
        <p14:creationId xmlns:p14="http://schemas.microsoft.com/office/powerpoint/2010/main" val="1480909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DCAF-5089-42B4-A0AF-3EF408F3CB5B}"/>
              </a:ext>
            </a:extLst>
          </p:cNvPr>
          <p:cNvSpPr>
            <a:spLocks noGrp="1"/>
          </p:cNvSpPr>
          <p:nvPr>
            <p:ph type="title"/>
          </p:nvPr>
        </p:nvSpPr>
        <p:spPr/>
        <p:txBody>
          <a:bodyPr/>
          <a:lstStyle/>
          <a:p>
            <a:r>
              <a:rPr lang="en-US" dirty="0"/>
              <a:t>Deploying Applications in Tomcat</a:t>
            </a:r>
          </a:p>
        </p:txBody>
      </p:sp>
      <p:sp>
        <p:nvSpPr>
          <p:cNvPr id="3" name="Content Placeholder 2">
            <a:extLst>
              <a:ext uri="{FF2B5EF4-FFF2-40B4-BE49-F238E27FC236}">
                <a16:creationId xmlns:a16="http://schemas.microsoft.com/office/drawing/2014/main" id="{741102FD-6DC6-4408-A2D0-8D81E1ED0E7F}"/>
              </a:ext>
            </a:extLst>
          </p:cNvPr>
          <p:cNvSpPr>
            <a:spLocks noGrp="1"/>
          </p:cNvSpPr>
          <p:nvPr>
            <p:ph idx="1"/>
          </p:nvPr>
        </p:nvSpPr>
        <p:spPr/>
        <p:txBody>
          <a:bodyPr/>
          <a:lstStyle/>
          <a:p>
            <a:r>
              <a:rPr lang="en-US" sz="2800" dirty="0"/>
              <a:t>You have two options for deploying applications in Tomcat</a:t>
            </a:r>
          </a:p>
          <a:p>
            <a:pPr marL="617220" lvl="1" indent="-342900">
              <a:buFont typeface="+mj-lt"/>
              <a:buAutoNum type="arabicPeriod"/>
            </a:pPr>
            <a:r>
              <a:rPr lang="en-US" sz="2400" dirty="0"/>
              <a:t>Manually by placing the application in the </a:t>
            </a:r>
            <a:r>
              <a:rPr lang="en-US" sz="2400" b="1" dirty="0"/>
              <a:t>web apps </a:t>
            </a:r>
            <a:r>
              <a:rPr lang="en-US" sz="2400" dirty="0"/>
              <a:t>directory</a:t>
            </a:r>
          </a:p>
          <a:p>
            <a:pPr marL="617220" lvl="1" indent="-342900">
              <a:buFont typeface="+mj-lt"/>
              <a:buAutoNum type="arabicPeriod"/>
            </a:pPr>
            <a:r>
              <a:rPr lang="en-US" sz="2400" dirty="0"/>
              <a:t>Using the Tomcat manager application</a:t>
            </a:r>
          </a:p>
          <a:p>
            <a:endParaRPr lang="en-US" dirty="0"/>
          </a:p>
        </p:txBody>
      </p:sp>
    </p:spTree>
    <p:extLst>
      <p:ext uri="{BB962C8B-B14F-4D97-AF65-F5344CB8AC3E}">
        <p14:creationId xmlns:p14="http://schemas.microsoft.com/office/powerpoint/2010/main" val="375296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9218-5A47-428A-964B-4F1E66D07A3F}"/>
              </a:ext>
            </a:extLst>
          </p:cNvPr>
          <p:cNvSpPr>
            <a:spLocks noGrp="1"/>
          </p:cNvSpPr>
          <p:nvPr>
            <p:ph type="title"/>
          </p:nvPr>
        </p:nvSpPr>
        <p:spPr/>
        <p:txBody>
          <a:bodyPr/>
          <a:lstStyle/>
          <a:p>
            <a:r>
              <a:rPr lang="en-US" dirty="0"/>
              <a:t>A login page</a:t>
            </a:r>
          </a:p>
        </p:txBody>
      </p:sp>
      <p:pic>
        <p:nvPicPr>
          <p:cNvPr id="10" name="Content Placeholder 9">
            <a:extLst>
              <a:ext uri="{FF2B5EF4-FFF2-40B4-BE49-F238E27FC236}">
                <a16:creationId xmlns:a16="http://schemas.microsoft.com/office/drawing/2014/main" id="{5BCD9B16-F87E-493A-AE2F-C3EE5DDCAE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6749" y="1802247"/>
            <a:ext cx="6652499" cy="3934333"/>
          </a:xfrm>
        </p:spPr>
      </p:pic>
      <p:sp>
        <p:nvSpPr>
          <p:cNvPr id="15" name="Oval 14">
            <a:extLst>
              <a:ext uri="{FF2B5EF4-FFF2-40B4-BE49-F238E27FC236}">
                <a16:creationId xmlns:a16="http://schemas.microsoft.com/office/drawing/2014/main" id="{4868938B-5003-4BF1-85CA-C70ACF2DBBE9}"/>
              </a:ext>
            </a:extLst>
          </p:cNvPr>
          <p:cNvSpPr/>
          <p:nvPr/>
        </p:nvSpPr>
        <p:spPr>
          <a:xfrm>
            <a:off x="3304240" y="2330154"/>
            <a:ext cx="28875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pic>
        <p:nvPicPr>
          <p:cNvPr id="20" name="Picture 19">
            <a:extLst>
              <a:ext uri="{FF2B5EF4-FFF2-40B4-BE49-F238E27FC236}">
                <a16:creationId xmlns:a16="http://schemas.microsoft.com/office/drawing/2014/main" id="{38E52A49-7ADB-4A97-B3BA-F9EFFAF41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458" y="1802247"/>
            <a:ext cx="3975326" cy="4119260"/>
          </a:xfrm>
          <a:prstGeom prst="rect">
            <a:avLst/>
          </a:prstGeom>
        </p:spPr>
      </p:pic>
      <p:cxnSp>
        <p:nvCxnSpPr>
          <p:cNvPr id="22" name="Straight Arrow Connector 21">
            <a:extLst>
              <a:ext uri="{FF2B5EF4-FFF2-40B4-BE49-F238E27FC236}">
                <a16:creationId xmlns:a16="http://schemas.microsoft.com/office/drawing/2014/main" id="{415FA1E5-C292-4994-BEFB-65CC89A58D23}"/>
              </a:ext>
            </a:extLst>
          </p:cNvPr>
          <p:cNvCxnSpPr>
            <a:cxnSpLocks/>
          </p:cNvCxnSpPr>
          <p:nvPr/>
        </p:nvCxnSpPr>
        <p:spPr>
          <a:xfrm flipV="1">
            <a:off x="3592998" y="2009515"/>
            <a:ext cx="4353112" cy="501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8302B2-2E94-40C8-A045-0CE52075D843}"/>
              </a:ext>
            </a:extLst>
          </p:cNvPr>
          <p:cNvCxnSpPr>
            <a:cxnSpLocks/>
          </p:cNvCxnSpPr>
          <p:nvPr/>
        </p:nvCxnSpPr>
        <p:spPr>
          <a:xfrm>
            <a:off x="3592998" y="2510589"/>
            <a:ext cx="43959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C019F66-C188-4AE7-B9CA-8C068835E7CB}"/>
              </a:ext>
            </a:extLst>
          </p:cNvPr>
          <p:cNvSpPr/>
          <p:nvPr/>
        </p:nvSpPr>
        <p:spPr>
          <a:xfrm>
            <a:off x="4895891" y="3106791"/>
            <a:ext cx="28875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9" name="Straight Arrow Connector 28">
            <a:extLst>
              <a:ext uri="{FF2B5EF4-FFF2-40B4-BE49-F238E27FC236}">
                <a16:creationId xmlns:a16="http://schemas.microsoft.com/office/drawing/2014/main" id="{8FB46CEE-A2A4-409D-BD86-A71C49DD0054}"/>
              </a:ext>
            </a:extLst>
          </p:cNvPr>
          <p:cNvCxnSpPr>
            <a:cxnSpLocks/>
            <a:stCxn id="28" idx="6"/>
          </p:cNvCxnSpPr>
          <p:nvPr/>
        </p:nvCxnSpPr>
        <p:spPr>
          <a:xfrm flipV="1">
            <a:off x="5184649" y="2871132"/>
            <a:ext cx="2804319" cy="388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8FD71DE-C20B-4A7A-9D26-69C3B5701B89}"/>
              </a:ext>
            </a:extLst>
          </p:cNvPr>
          <p:cNvSpPr/>
          <p:nvPr/>
        </p:nvSpPr>
        <p:spPr>
          <a:xfrm>
            <a:off x="6846761" y="3596868"/>
            <a:ext cx="28875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7" name="Oval 36">
            <a:extLst>
              <a:ext uri="{FF2B5EF4-FFF2-40B4-BE49-F238E27FC236}">
                <a16:creationId xmlns:a16="http://schemas.microsoft.com/office/drawing/2014/main" id="{4A9E6370-6890-400E-A402-B5833A319325}"/>
              </a:ext>
            </a:extLst>
          </p:cNvPr>
          <p:cNvSpPr/>
          <p:nvPr/>
        </p:nvSpPr>
        <p:spPr>
          <a:xfrm>
            <a:off x="6637983" y="4423992"/>
            <a:ext cx="28875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8" name="Oval 37">
            <a:extLst>
              <a:ext uri="{FF2B5EF4-FFF2-40B4-BE49-F238E27FC236}">
                <a16:creationId xmlns:a16="http://schemas.microsoft.com/office/drawing/2014/main" id="{87F19234-FAD3-4C48-A2F2-E44263973BBF}"/>
              </a:ext>
            </a:extLst>
          </p:cNvPr>
          <p:cNvSpPr/>
          <p:nvPr/>
        </p:nvSpPr>
        <p:spPr>
          <a:xfrm>
            <a:off x="3644173" y="4911528"/>
            <a:ext cx="28875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39" name="Straight Arrow Connector 38">
            <a:extLst>
              <a:ext uri="{FF2B5EF4-FFF2-40B4-BE49-F238E27FC236}">
                <a16:creationId xmlns:a16="http://schemas.microsoft.com/office/drawing/2014/main" id="{8C3B3F1C-2C46-4510-9A56-D6A3C52E279C}"/>
              </a:ext>
            </a:extLst>
          </p:cNvPr>
          <p:cNvCxnSpPr>
            <a:cxnSpLocks/>
            <a:stCxn id="36" idx="6"/>
          </p:cNvCxnSpPr>
          <p:nvPr/>
        </p:nvCxnSpPr>
        <p:spPr>
          <a:xfrm>
            <a:off x="7135519" y="3749268"/>
            <a:ext cx="3548523" cy="20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92527D-036B-4364-8855-51EBDB7EF0AD}"/>
              </a:ext>
            </a:extLst>
          </p:cNvPr>
          <p:cNvCxnSpPr>
            <a:cxnSpLocks/>
            <a:stCxn id="37" idx="6"/>
          </p:cNvCxnSpPr>
          <p:nvPr/>
        </p:nvCxnSpPr>
        <p:spPr>
          <a:xfrm>
            <a:off x="6926741" y="4576392"/>
            <a:ext cx="694717" cy="76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04070BD-8083-400C-A05B-E81BCD854EE7}"/>
              </a:ext>
            </a:extLst>
          </p:cNvPr>
          <p:cNvCxnSpPr>
            <a:cxnSpLocks/>
          </p:cNvCxnSpPr>
          <p:nvPr/>
        </p:nvCxnSpPr>
        <p:spPr>
          <a:xfrm>
            <a:off x="3932931" y="5093111"/>
            <a:ext cx="5499827" cy="3772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2DB1F5F-0F78-4517-BCAF-3E9BD040397B}"/>
              </a:ext>
            </a:extLst>
          </p:cNvPr>
          <p:cNvSpPr txBox="1"/>
          <p:nvPr/>
        </p:nvSpPr>
        <p:spPr>
          <a:xfrm>
            <a:off x="2168352" y="5900844"/>
            <a:ext cx="2271776" cy="400110"/>
          </a:xfrm>
          <a:prstGeom prst="rect">
            <a:avLst/>
          </a:prstGeom>
          <a:noFill/>
        </p:spPr>
        <p:txBody>
          <a:bodyPr wrap="none" rtlCol="0">
            <a:spAutoFit/>
          </a:bodyPr>
          <a:lstStyle/>
          <a:p>
            <a:r>
              <a:rPr lang="en-US" sz="2000" b="1" dirty="0">
                <a:latin typeface="Ink Free" panose="03080402000500000000" pitchFamily="66" charset="0"/>
              </a:rPr>
              <a:t>What in the HTML</a:t>
            </a:r>
          </a:p>
        </p:txBody>
      </p:sp>
      <p:sp>
        <p:nvSpPr>
          <p:cNvPr id="53" name="TextBox 52">
            <a:extLst>
              <a:ext uri="{FF2B5EF4-FFF2-40B4-BE49-F238E27FC236}">
                <a16:creationId xmlns:a16="http://schemas.microsoft.com/office/drawing/2014/main" id="{590FF3BB-A176-4004-9A0A-D3DE439A6C02}"/>
              </a:ext>
            </a:extLst>
          </p:cNvPr>
          <p:cNvSpPr txBox="1"/>
          <p:nvPr/>
        </p:nvSpPr>
        <p:spPr>
          <a:xfrm>
            <a:off x="8074886" y="6036565"/>
            <a:ext cx="3068469" cy="400110"/>
          </a:xfrm>
          <a:prstGeom prst="rect">
            <a:avLst/>
          </a:prstGeom>
          <a:noFill/>
        </p:spPr>
        <p:txBody>
          <a:bodyPr wrap="none" rtlCol="0">
            <a:spAutoFit/>
          </a:bodyPr>
          <a:lstStyle/>
          <a:p>
            <a:r>
              <a:rPr lang="en-US" sz="2000" b="1" dirty="0">
                <a:latin typeface="Ink Free" panose="03080402000500000000" pitchFamily="66" charset="0"/>
              </a:rPr>
              <a:t>What the browser creates</a:t>
            </a:r>
          </a:p>
        </p:txBody>
      </p:sp>
    </p:spTree>
    <p:extLst>
      <p:ext uri="{BB962C8B-B14F-4D97-AF65-F5344CB8AC3E}">
        <p14:creationId xmlns:p14="http://schemas.microsoft.com/office/powerpoint/2010/main" val="3350998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162D-E5D8-4552-A075-65C4CD13E277}"/>
              </a:ext>
            </a:extLst>
          </p:cNvPr>
          <p:cNvSpPr>
            <a:spLocks noGrp="1"/>
          </p:cNvSpPr>
          <p:nvPr>
            <p:ph type="title"/>
          </p:nvPr>
        </p:nvSpPr>
        <p:spPr/>
        <p:txBody>
          <a:bodyPr/>
          <a:lstStyle/>
          <a:p>
            <a:r>
              <a:rPr lang="en-US" altLang="en-US" dirty="0"/>
              <a:t>How to Deploy a Web Application</a:t>
            </a:r>
            <a:endParaRPr lang="en-US" dirty="0"/>
          </a:p>
        </p:txBody>
      </p:sp>
      <p:sp>
        <p:nvSpPr>
          <p:cNvPr id="3" name="Content Placeholder 2">
            <a:extLst>
              <a:ext uri="{FF2B5EF4-FFF2-40B4-BE49-F238E27FC236}">
                <a16:creationId xmlns:a16="http://schemas.microsoft.com/office/drawing/2014/main" id="{ECC441AA-8AA0-45AD-AC3B-2D831A366873}"/>
              </a:ext>
            </a:extLst>
          </p:cNvPr>
          <p:cNvSpPr>
            <a:spLocks noGrp="1"/>
          </p:cNvSpPr>
          <p:nvPr>
            <p:ph idx="1"/>
          </p:nvPr>
        </p:nvSpPr>
        <p:spPr/>
        <p:txBody>
          <a:bodyPr>
            <a:normAutofit lnSpcReduction="10000"/>
          </a:bodyPr>
          <a:lstStyle/>
          <a:p>
            <a:r>
              <a:rPr lang="en-US" sz="2800" dirty="0"/>
              <a:t>Our application should be under the \tomcatPath\webapps directory</a:t>
            </a:r>
          </a:p>
          <a:p>
            <a:r>
              <a:rPr lang="en-US" sz="2800" dirty="0"/>
              <a:t>All applications that use servlets must have the WEB-INF and WEB-INF\classes directories</a:t>
            </a:r>
          </a:p>
          <a:p>
            <a:r>
              <a:rPr lang="en-US" sz="2800" dirty="0"/>
              <a:t>We can create a root directory for our application under the \tomcat\webapps directory </a:t>
            </a:r>
          </a:p>
          <a:p>
            <a:pPr lvl="1"/>
            <a:r>
              <a:rPr lang="en-US" sz="2600" dirty="0"/>
              <a:t>e.g. c:\tomcat\webapps\myServlet</a:t>
            </a:r>
          </a:p>
          <a:p>
            <a:r>
              <a:rPr lang="en-US" sz="2800" dirty="0"/>
              <a:t>All directories and files pertaining to our applications should be under this directory</a:t>
            </a:r>
          </a:p>
        </p:txBody>
      </p:sp>
    </p:spTree>
    <p:extLst>
      <p:ext uri="{BB962C8B-B14F-4D97-AF65-F5344CB8AC3E}">
        <p14:creationId xmlns:p14="http://schemas.microsoft.com/office/powerpoint/2010/main" val="38992265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61F862-D1AC-458F-B467-CAA46DD4A348}"/>
              </a:ext>
            </a:extLst>
          </p:cNvPr>
          <p:cNvSpPr>
            <a:spLocks noGrp="1"/>
          </p:cNvSpPr>
          <p:nvPr>
            <p:ph type="title"/>
          </p:nvPr>
        </p:nvSpPr>
        <p:spPr/>
        <p:txBody>
          <a:bodyPr/>
          <a:lstStyle/>
          <a:p>
            <a:r>
              <a:rPr lang="en-US" dirty="0"/>
              <a:t>Java Database Connectivity (JDBC)</a:t>
            </a:r>
          </a:p>
        </p:txBody>
      </p:sp>
      <p:sp>
        <p:nvSpPr>
          <p:cNvPr id="5" name="Text Placeholder 4">
            <a:extLst>
              <a:ext uri="{FF2B5EF4-FFF2-40B4-BE49-F238E27FC236}">
                <a16:creationId xmlns:a16="http://schemas.microsoft.com/office/drawing/2014/main" id="{3787A3D8-6406-4F59-923C-976C263CD2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7616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49ABD-BA0D-4030-8F26-1487A81CA68A}"/>
              </a:ext>
            </a:extLst>
          </p:cNvPr>
          <p:cNvSpPr>
            <a:spLocks noGrp="1"/>
          </p:cNvSpPr>
          <p:nvPr>
            <p:ph type="title"/>
          </p:nvPr>
        </p:nvSpPr>
        <p:spPr/>
        <p:txBody>
          <a:bodyPr/>
          <a:lstStyle/>
          <a:p>
            <a:r>
              <a:rPr lang="en-US" dirty="0"/>
              <a:t>MySQL Database</a:t>
            </a:r>
          </a:p>
        </p:txBody>
      </p:sp>
      <p:sp>
        <p:nvSpPr>
          <p:cNvPr id="5" name="Content Placeholder 4">
            <a:extLst>
              <a:ext uri="{FF2B5EF4-FFF2-40B4-BE49-F238E27FC236}">
                <a16:creationId xmlns:a16="http://schemas.microsoft.com/office/drawing/2014/main" id="{96E9CC20-E97D-4AE0-A083-73D96910ED69}"/>
              </a:ext>
            </a:extLst>
          </p:cNvPr>
          <p:cNvSpPr>
            <a:spLocks noGrp="1"/>
          </p:cNvSpPr>
          <p:nvPr>
            <p:ph idx="1"/>
          </p:nvPr>
        </p:nvSpPr>
        <p:spPr/>
        <p:txBody>
          <a:bodyPr>
            <a:normAutofit lnSpcReduction="10000"/>
          </a:bodyPr>
          <a:lstStyle/>
          <a:p>
            <a:r>
              <a:rPr lang="en-US" sz="2400" dirty="0"/>
              <a:t>It is owned by Oracle with both Open Source and Commercial version</a:t>
            </a:r>
          </a:p>
          <a:p>
            <a:r>
              <a:rPr lang="en-US" sz="2400" dirty="0"/>
              <a:t>High performance, ease to use, and support large-scale applications</a:t>
            </a:r>
          </a:p>
          <a:p>
            <a:r>
              <a:rPr lang="en-US" sz="2400" dirty="0"/>
              <a:t>Can run on multiple platforms (Linux, Windows, Solaris, IBM AIX, Macintosh, etc.)</a:t>
            </a:r>
          </a:p>
          <a:p>
            <a:r>
              <a:rPr lang="en-US" sz="2400" dirty="0"/>
              <a:t>A member of the famous LAMP (Linux, Apache, MySQL, PHP) in modern web application development</a:t>
            </a:r>
          </a:p>
          <a:p>
            <a:r>
              <a:rPr lang="en-US" sz="2400" dirty="0"/>
              <a:t>Many enterprises are using it (Wikipedia, Google, Facebook, Flickr, Twitter, YouTube, etc.)</a:t>
            </a:r>
          </a:p>
          <a:p>
            <a:pPr lvl="1"/>
            <a:r>
              <a:rPr lang="en-US" sz="2000" dirty="0">
                <a:hlinkClick r:id="rId2"/>
              </a:rPr>
              <a:t>http://en.wikipedia.org/wiki/Programming_languages_used_in_most_popular_websites</a:t>
            </a:r>
            <a:r>
              <a:rPr lang="en-US" sz="2000" dirty="0"/>
              <a:t> </a:t>
            </a:r>
          </a:p>
        </p:txBody>
      </p:sp>
    </p:spTree>
    <p:extLst>
      <p:ext uri="{BB962C8B-B14F-4D97-AF65-F5344CB8AC3E}">
        <p14:creationId xmlns:p14="http://schemas.microsoft.com/office/powerpoint/2010/main" val="28123440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1F1B-C703-4B3C-A252-22BB06E4AC1E}"/>
              </a:ext>
            </a:extLst>
          </p:cNvPr>
          <p:cNvSpPr>
            <a:spLocks noGrp="1"/>
          </p:cNvSpPr>
          <p:nvPr>
            <p:ph type="title"/>
          </p:nvPr>
        </p:nvSpPr>
        <p:spPr/>
        <p:txBody>
          <a:bodyPr/>
          <a:lstStyle/>
          <a:p>
            <a:r>
              <a:rPr lang="en-US" dirty="0"/>
              <a:t>MySQL Database</a:t>
            </a:r>
          </a:p>
        </p:txBody>
      </p:sp>
      <p:sp>
        <p:nvSpPr>
          <p:cNvPr id="4" name="Content Placeholder 3">
            <a:extLst>
              <a:ext uri="{FF2B5EF4-FFF2-40B4-BE49-F238E27FC236}">
                <a16:creationId xmlns:a16="http://schemas.microsoft.com/office/drawing/2014/main" id="{34152415-1616-44CE-9B6A-800DEAD3A9B9}"/>
              </a:ext>
            </a:extLst>
          </p:cNvPr>
          <p:cNvSpPr>
            <a:spLocks noGrp="1"/>
          </p:cNvSpPr>
          <p:nvPr>
            <p:ph sz="half" idx="1"/>
          </p:nvPr>
        </p:nvSpPr>
        <p:spPr/>
        <p:txBody>
          <a:bodyPr>
            <a:normAutofit/>
          </a:bodyPr>
          <a:lstStyle/>
          <a:p>
            <a:r>
              <a:rPr lang="en-US" sz="2400" dirty="0"/>
              <a:t>MySQL Fundamental Software</a:t>
            </a:r>
          </a:p>
          <a:p>
            <a:pPr lvl="1"/>
            <a:r>
              <a:rPr lang="en-US" sz="2000" dirty="0"/>
              <a:t>MySQL Community Server (General Public License)</a:t>
            </a:r>
          </a:p>
          <a:p>
            <a:pPr lvl="1"/>
            <a:r>
              <a:rPr lang="en-US" sz="2000" dirty="0"/>
              <a:t>MySQL Workbench (Client GUI Tool)</a:t>
            </a:r>
          </a:p>
          <a:p>
            <a:pPr lvl="1"/>
            <a:r>
              <a:rPr lang="en-US" sz="2000" dirty="0"/>
              <a:t>Connector/ODBC (ODBC library)</a:t>
            </a:r>
          </a:p>
          <a:p>
            <a:pPr lvl="1"/>
            <a:r>
              <a:rPr lang="en-US" sz="2000" dirty="0"/>
              <a:t>Connector/J (JDBC library)</a:t>
            </a:r>
          </a:p>
          <a:p>
            <a:r>
              <a:rPr lang="en-US" sz="2400" dirty="0"/>
              <a:t>It is chosen to be the database engine for this course</a:t>
            </a:r>
          </a:p>
        </p:txBody>
      </p:sp>
      <p:pic>
        <p:nvPicPr>
          <p:cNvPr id="7" name="Content Placeholder 6">
            <a:extLst>
              <a:ext uri="{FF2B5EF4-FFF2-40B4-BE49-F238E27FC236}">
                <a16:creationId xmlns:a16="http://schemas.microsoft.com/office/drawing/2014/main" id="{7A02935C-92F8-4BBA-9B8D-A26B21A2DF2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7590" y="2093976"/>
            <a:ext cx="4754562" cy="3681858"/>
          </a:xfrm>
        </p:spPr>
      </p:pic>
    </p:spTree>
    <p:extLst>
      <p:ext uri="{BB962C8B-B14F-4D97-AF65-F5344CB8AC3E}">
        <p14:creationId xmlns:p14="http://schemas.microsoft.com/office/powerpoint/2010/main" val="400612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E8A8C7-D04C-4FE3-9F1D-45E3B086139E}"/>
              </a:ext>
            </a:extLst>
          </p:cNvPr>
          <p:cNvSpPr>
            <a:spLocks noGrp="1"/>
          </p:cNvSpPr>
          <p:nvPr>
            <p:ph type="title"/>
          </p:nvPr>
        </p:nvSpPr>
        <p:spPr/>
        <p:txBody>
          <a:bodyPr/>
          <a:lstStyle/>
          <a:p>
            <a:r>
              <a:rPr lang="en-US" dirty="0"/>
              <a:t>Databases communication in Java</a:t>
            </a:r>
          </a:p>
        </p:txBody>
      </p:sp>
      <p:sp>
        <p:nvSpPr>
          <p:cNvPr id="6" name="Content Placeholder 5">
            <a:extLst>
              <a:ext uri="{FF2B5EF4-FFF2-40B4-BE49-F238E27FC236}">
                <a16:creationId xmlns:a16="http://schemas.microsoft.com/office/drawing/2014/main" id="{2D0BB8FA-F30B-4193-9C93-97C41D827A76}"/>
              </a:ext>
            </a:extLst>
          </p:cNvPr>
          <p:cNvSpPr>
            <a:spLocks noGrp="1"/>
          </p:cNvSpPr>
          <p:nvPr>
            <p:ph idx="1"/>
          </p:nvPr>
        </p:nvSpPr>
        <p:spPr/>
        <p:txBody>
          <a:bodyPr>
            <a:normAutofit/>
          </a:bodyPr>
          <a:lstStyle/>
          <a:p>
            <a:r>
              <a:rPr lang="en-US" sz="2400" dirty="0"/>
              <a:t>Java applications use JDBC to communicate with databases</a:t>
            </a:r>
          </a:p>
          <a:p>
            <a:r>
              <a:rPr lang="en-US" sz="2400" dirty="0"/>
              <a:t>Java Database Connectivity (JDBC) is developed by Sun Microsystems</a:t>
            </a:r>
          </a:p>
          <a:p>
            <a:r>
              <a:rPr lang="en-US" sz="2400" dirty="0"/>
              <a:t>Sun Microsystems released JDBC as part of JDK 1.1 on 1997</a:t>
            </a:r>
          </a:p>
          <a:p>
            <a:r>
              <a:rPr lang="en-US" sz="2400" dirty="0"/>
              <a:t>Latest version is JDBC 21.1 specified in JSR 221 and is included in JDK 11 or above.</a:t>
            </a:r>
          </a:p>
          <a:p>
            <a:r>
              <a:rPr lang="en-US" sz="2400" dirty="0"/>
              <a:t>Industrial standard for Java to access enterprise level database engines</a:t>
            </a:r>
          </a:p>
        </p:txBody>
      </p:sp>
    </p:spTree>
    <p:extLst>
      <p:ext uri="{BB962C8B-B14F-4D97-AF65-F5344CB8AC3E}">
        <p14:creationId xmlns:p14="http://schemas.microsoft.com/office/powerpoint/2010/main" val="6133939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7019-463C-4ADC-88BD-78F83F4D24D0}"/>
              </a:ext>
            </a:extLst>
          </p:cNvPr>
          <p:cNvSpPr>
            <a:spLocks noGrp="1"/>
          </p:cNvSpPr>
          <p:nvPr>
            <p:ph type="title"/>
          </p:nvPr>
        </p:nvSpPr>
        <p:spPr/>
        <p:txBody>
          <a:bodyPr/>
          <a:lstStyle/>
          <a:p>
            <a:r>
              <a:rPr lang="en-US" dirty="0"/>
              <a:t>Database programming in Java</a:t>
            </a:r>
          </a:p>
        </p:txBody>
      </p:sp>
      <p:sp>
        <p:nvSpPr>
          <p:cNvPr id="7" name="Content Placeholder 6">
            <a:extLst>
              <a:ext uri="{FF2B5EF4-FFF2-40B4-BE49-F238E27FC236}">
                <a16:creationId xmlns:a16="http://schemas.microsoft.com/office/drawing/2014/main" id="{F4196015-3686-45F9-9D33-000C084383FD}"/>
              </a:ext>
            </a:extLst>
          </p:cNvPr>
          <p:cNvSpPr>
            <a:spLocks noGrp="1"/>
          </p:cNvSpPr>
          <p:nvPr>
            <p:ph sz="half" idx="1"/>
          </p:nvPr>
        </p:nvSpPr>
        <p:spPr/>
        <p:txBody>
          <a:bodyPr/>
          <a:lstStyle/>
          <a:p>
            <a:pPr marL="457200" indent="-457200">
              <a:buFont typeface="+mj-lt"/>
              <a:buAutoNum type="arabicPeriod"/>
            </a:pPr>
            <a:r>
              <a:rPr lang="en-US" dirty="0"/>
              <a:t>Load and </a:t>
            </a:r>
            <a:r>
              <a:rPr lang="en-US" dirty="0" err="1"/>
              <a:t>regester</a:t>
            </a:r>
            <a:r>
              <a:rPr lang="en-US" dirty="0"/>
              <a:t> JDBC driver</a:t>
            </a:r>
          </a:p>
          <a:p>
            <a:pPr marL="457200" indent="-457200">
              <a:buFont typeface="+mj-lt"/>
              <a:buAutoNum type="arabicPeriod"/>
            </a:pPr>
            <a:r>
              <a:rPr lang="en-US" dirty="0"/>
              <a:t>Get a Connection object from the </a:t>
            </a:r>
            <a:r>
              <a:rPr lang="en-US" dirty="0" err="1"/>
              <a:t>DriverManager</a:t>
            </a:r>
            <a:endParaRPr lang="en-US" dirty="0"/>
          </a:p>
          <a:p>
            <a:pPr marL="457200" indent="-457200">
              <a:buFont typeface="+mj-lt"/>
              <a:buAutoNum type="arabicPeriod"/>
            </a:pPr>
            <a:r>
              <a:rPr lang="en-US" dirty="0"/>
              <a:t>Create Statement, </a:t>
            </a:r>
            <a:r>
              <a:rPr lang="en-US" dirty="0" err="1"/>
              <a:t>PreparedStatement</a:t>
            </a:r>
            <a:r>
              <a:rPr lang="en-US" dirty="0"/>
              <a:t>, or Callable Statement</a:t>
            </a:r>
          </a:p>
          <a:p>
            <a:pPr marL="457200" indent="-457200">
              <a:buFont typeface="+mj-lt"/>
              <a:buAutoNum type="arabicPeriod"/>
            </a:pPr>
            <a:r>
              <a:rPr lang="en-US" dirty="0"/>
              <a:t>Execute Statement, </a:t>
            </a:r>
            <a:r>
              <a:rPr lang="en-US" dirty="0" err="1"/>
              <a:t>PreparedStatement</a:t>
            </a:r>
            <a:r>
              <a:rPr lang="en-US" dirty="0"/>
              <a:t>,  or Callable Statement to return results</a:t>
            </a:r>
          </a:p>
        </p:txBody>
      </p:sp>
      <p:pic>
        <p:nvPicPr>
          <p:cNvPr id="8" name="Content Placeholder 4">
            <a:extLst>
              <a:ext uri="{FF2B5EF4-FFF2-40B4-BE49-F238E27FC236}">
                <a16:creationId xmlns:a16="http://schemas.microsoft.com/office/drawing/2014/main" id="{09B335BC-1D0F-4D39-A835-B3CBE0468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274" y="2194560"/>
            <a:ext cx="5424055" cy="3977640"/>
          </a:xfrm>
          <a:prstGeom prst="rect">
            <a:avLst/>
          </a:prstGeom>
        </p:spPr>
      </p:pic>
    </p:spTree>
    <p:extLst>
      <p:ext uri="{BB962C8B-B14F-4D97-AF65-F5344CB8AC3E}">
        <p14:creationId xmlns:p14="http://schemas.microsoft.com/office/powerpoint/2010/main" val="719425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E06A9E-44EF-45B2-B787-482375624324}"/>
              </a:ext>
            </a:extLst>
          </p:cNvPr>
          <p:cNvSpPr>
            <a:spLocks noGrp="1"/>
          </p:cNvSpPr>
          <p:nvPr>
            <p:ph type="title"/>
          </p:nvPr>
        </p:nvSpPr>
        <p:spPr/>
        <p:txBody>
          <a:bodyPr/>
          <a:lstStyle/>
          <a:p>
            <a:r>
              <a:rPr lang="en-US" dirty="0"/>
              <a:t>JDBC Example</a:t>
            </a:r>
          </a:p>
        </p:txBody>
      </p:sp>
      <p:pic>
        <p:nvPicPr>
          <p:cNvPr id="8" name="Content Placeholder 7">
            <a:extLst>
              <a:ext uri="{FF2B5EF4-FFF2-40B4-BE49-F238E27FC236}">
                <a16:creationId xmlns:a16="http://schemas.microsoft.com/office/drawing/2014/main" id="{AF18FEE1-7EF8-4D99-83EF-B0C80A231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8038" y="2308776"/>
            <a:ext cx="8220152" cy="4325814"/>
          </a:xfrm>
        </p:spPr>
      </p:pic>
    </p:spTree>
    <p:extLst>
      <p:ext uri="{BB962C8B-B14F-4D97-AF65-F5344CB8AC3E}">
        <p14:creationId xmlns:p14="http://schemas.microsoft.com/office/powerpoint/2010/main" val="24971100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2B0F-FAC0-4F66-A990-E3A3E0FAE7BA}"/>
              </a:ext>
            </a:extLst>
          </p:cNvPr>
          <p:cNvSpPr>
            <a:spLocks noGrp="1"/>
          </p:cNvSpPr>
          <p:nvPr>
            <p:ph type="title"/>
          </p:nvPr>
        </p:nvSpPr>
        <p:spPr/>
        <p:txBody>
          <a:bodyPr/>
          <a:lstStyle/>
          <a:p>
            <a:r>
              <a:rPr lang="en-US" dirty="0"/>
              <a:t>JDBC Example (cont.)</a:t>
            </a:r>
          </a:p>
        </p:txBody>
      </p:sp>
      <p:pic>
        <p:nvPicPr>
          <p:cNvPr id="5" name="Content Placeholder 4">
            <a:extLst>
              <a:ext uri="{FF2B5EF4-FFF2-40B4-BE49-F238E27FC236}">
                <a16:creationId xmlns:a16="http://schemas.microsoft.com/office/drawing/2014/main" id="{8DBB67E2-CFBF-4A19-AAFB-E4D3E8FA1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509" y="1908898"/>
            <a:ext cx="8041480" cy="4712481"/>
          </a:xfrm>
        </p:spPr>
      </p:pic>
      <p:pic>
        <p:nvPicPr>
          <p:cNvPr id="7" name="Picture 6">
            <a:extLst>
              <a:ext uri="{FF2B5EF4-FFF2-40B4-BE49-F238E27FC236}">
                <a16:creationId xmlns:a16="http://schemas.microsoft.com/office/drawing/2014/main" id="{BD2AB394-2302-4C21-BED2-149451687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223" y="855553"/>
            <a:ext cx="4372585" cy="1238423"/>
          </a:xfrm>
          <a:prstGeom prst="rect">
            <a:avLst/>
          </a:prstGeom>
        </p:spPr>
      </p:pic>
      <p:pic>
        <p:nvPicPr>
          <p:cNvPr id="9" name="Picture 8">
            <a:extLst>
              <a:ext uri="{FF2B5EF4-FFF2-40B4-BE49-F238E27FC236}">
                <a16:creationId xmlns:a16="http://schemas.microsoft.com/office/drawing/2014/main" id="{033BD42B-2CCE-481A-8FF2-93E029110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464" y="4623591"/>
            <a:ext cx="5163681" cy="1997788"/>
          </a:xfrm>
          <a:prstGeom prst="rect">
            <a:avLst/>
          </a:prstGeom>
        </p:spPr>
      </p:pic>
      <p:sp>
        <p:nvSpPr>
          <p:cNvPr id="10" name="Rectangle 9">
            <a:extLst>
              <a:ext uri="{FF2B5EF4-FFF2-40B4-BE49-F238E27FC236}">
                <a16:creationId xmlns:a16="http://schemas.microsoft.com/office/drawing/2014/main" id="{6901ABEE-D4D3-49D8-803B-936399C82076}"/>
              </a:ext>
            </a:extLst>
          </p:cNvPr>
          <p:cNvSpPr/>
          <p:nvPr/>
        </p:nvSpPr>
        <p:spPr>
          <a:xfrm>
            <a:off x="9111915" y="4106779"/>
            <a:ext cx="1475873" cy="516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a:t>
            </a:r>
            <a:endParaRPr lang="en-US" dirty="0"/>
          </a:p>
        </p:txBody>
      </p:sp>
    </p:spTree>
    <p:extLst>
      <p:ext uri="{BB962C8B-B14F-4D97-AF65-F5344CB8AC3E}">
        <p14:creationId xmlns:p14="http://schemas.microsoft.com/office/powerpoint/2010/main" val="4054802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C010-4425-4E3D-BF92-5096109469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2D33B0-8D72-406F-8A3B-C535D44F6D97}"/>
              </a:ext>
            </a:extLst>
          </p:cNvPr>
          <p:cNvSpPr>
            <a:spLocks noGrp="1"/>
          </p:cNvSpPr>
          <p:nvPr>
            <p:ph idx="1"/>
          </p:nvPr>
        </p:nvSpPr>
        <p:spPr/>
        <p:txBody>
          <a:bodyPr/>
          <a:lstStyle/>
          <a:p>
            <a:r>
              <a:rPr lang="en-US" sz="2800" dirty="0"/>
              <a:t>Fundamental Server Components</a:t>
            </a:r>
          </a:p>
          <a:p>
            <a:pPr lvl="1"/>
            <a:r>
              <a:rPr lang="en-US" sz="2400" dirty="0"/>
              <a:t>Web Server: contain the static contents (HTML, images, etc.)</a:t>
            </a:r>
          </a:p>
          <a:p>
            <a:pPr lvl="1"/>
            <a:r>
              <a:rPr lang="en-US" sz="2400" dirty="0"/>
              <a:t>Application Server: contain the dynamic contents (Server-side programs)</a:t>
            </a:r>
          </a:p>
          <a:p>
            <a:pPr lvl="1"/>
            <a:r>
              <a:rPr lang="en-US" sz="2400" dirty="0"/>
              <a:t>Database Server: contain the transactional data</a:t>
            </a:r>
          </a:p>
          <a:p>
            <a:r>
              <a:rPr lang="en-US" sz="2800" dirty="0"/>
              <a:t>Fundamental Web Application Development</a:t>
            </a:r>
          </a:p>
          <a:p>
            <a:pPr lvl="1"/>
            <a:r>
              <a:rPr lang="en-US" sz="2400" dirty="0"/>
              <a:t>Apache to execute the server-side programs</a:t>
            </a:r>
          </a:p>
          <a:p>
            <a:pPr lvl="1"/>
            <a:r>
              <a:rPr lang="en-US" sz="2400" dirty="0"/>
              <a:t>Java Servlet to process the backend business logics</a:t>
            </a:r>
          </a:p>
          <a:p>
            <a:pPr lvl="1"/>
            <a:r>
              <a:rPr lang="en-US" sz="2400" dirty="0"/>
              <a:t>JDBC to manipulate the data in database</a:t>
            </a:r>
          </a:p>
          <a:p>
            <a:pPr marL="0" indent="0">
              <a:buNone/>
            </a:pPr>
            <a:endParaRPr lang="en-US" dirty="0"/>
          </a:p>
        </p:txBody>
      </p:sp>
    </p:spTree>
    <p:extLst>
      <p:ext uri="{BB962C8B-B14F-4D97-AF65-F5344CB8AC3E}">
        <p14:creationId xmlns:p14="http://schemas.microsoft.com/office/powerpoint/2010/main" val="11661699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2347</TotalTime>
  <Words>5138</Words>
  <Application>Microsoft Office PowerPoint</Application>
  <PresentationFormat>Widescreen</PresentationFormat>
  <Paragraphs>599</Paragraphs>
  <Slides>98</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98</vt:i4>
      </vt:variant>
    </vt:vector>
  </HeadingPairs>
  <TitlesOfParts>
    <vt:vector size="112" baseType="lpstr">
      <vt:lpstr>方正姚体</vt:lpstr>
      <vt:lpstr>inter-bold</vt:lpstr>
      <vt:lpstr>inter-regular</vt:lpstr>
      <vt:lpstr>Arial</vt:lpstr>
      <vt:lpstr>Calibri</vt:lpstr>
      <vt:lpstr>Consolas</vt:lpstr>
      <vt:lpstr>Courier New</vt:lpstr>
      <vt:lpstr>Ink Free</vt:lpstr>
      <vt:lpstr>Rockwell</vt:lpstr>
      <vt:lpstr>Rockwell Condensed</vt:lpstr>
      <vt:lpstr>times new roman</vt:lpstr>
      <vt:lpstr>verdana</vt:lpstr>
      <vt:lpstr>Wingdings</vt:lpstr>
      <vt:lpstr>Wood Type</vt:lpstr>
      <vt:lpstr>Chapter three</vt:lpstr>
      <vt:lpstr>Chapter outline </vt:lpstr>
      <vt:lpstr>Web APP architecture</vt:lpstr>
      <vt:lpstr>What does your web server do?</vt:lpstr>
      <vt:lpstr>What does a web client do?</vt:lpstr>
      <vt:lpstr>Clients and servers know Html and http</vt:lpstr>
      <vt:lpstr>Simple HTML guide</vt:lpstr>
      <vt:lpstr>Simple HTML guide</vt:lpstr>
      <vt:lpstr>A login page</vt:lpstr>
      <vt:lpstr>Example of input form</vt:lpstr>
      <vt:lpstr>Example of input form</vt:lpstr>
      <vt:lpstr>Example of input form</vt:lpstr>
      <vt:lpstr>Example of input form</vt:lpstr>
      <vt:lpstr>Example of input form</vt:lpstr>
      <vt:lpstr>Example of input form</vt:lpstr>
      <vt:lpstr>Example of input form</vt:lpstr>
      <vt:lpstr>Example of input form</vt:lpstr>
      <vt:lpstr>Example of input form</vt:lpstr>
      <vt:lpstr>Example of input form</vt:lpstr>
      <vt:lpstr>Example of input form</vt:lpstr>
      <vt:lpstr>Example of input form</vt:lpstr>
      <vt:lpstr>What is http protocol?</vt:lpstr>
      <vt:lpstr>Request / Response</vt:lpstr>
      <vt:lpstr>Parts of a URL</vt:lpstr>
      <vt:lpstr>Parts of a URL</vt:lpstr>
      <vt:lpstr>Other URL parts</vt:lpstr>
      <vt:lpstr>HTTP methods (verbs)</vt:lpstr>
      <vt:lpstr>HTTP Get Request</vt:lpstr>
      <vt:lpstr>HTTP Request</vt:lpstr>
      <vt:lpstr>HTTP Response</vt:lpstr>
      <vt:lpstr>being a webserver</vt:lpstr>
      <vt:lpstr>being a webserver</vt:lpstr>
      <vt:lpstr>Anatomy of GET and POST request</vt:lpstr>
      <vt:lpstr>GET vs Post</vt:lpstr>
      <vt:lpstr>PowerPoint Presentation</vt:lpstr>
      <vt:lpstr>Static vs dynamic</vt:lpstr>
      <vt:lpstr>Static vs dynamic</vt:lpstr>
      <vt:lpstr>Basic Java ee Web App Structure</vt:lpstr>
      <vt:lpstr>Understanding the Basic Java EE web APP structure</vt:lpstr>
      <vt:lpstr>Servlets, filters, and jsps (JAVA code)</vt:lpstr>
      <vt:lpstr>Directory Structure and WAR Files</vt:lpstr>
      <vt:lpstr>Directory Structure and WAR Files</vt:lpstr>
      <vt:lpstr>Directory Structure and WAR Files</vt:lpstr>
      <vt:lpstr>Directory Structure and WAR Files</vt:lpstr>
      <vt:lpstr>Directory Structure and WAR Files</vt:lpstr>
      <vt:lpstr>Directory Structure and WAR Files</vt:lpstr>
      <vt:lpstr>Directory Structure and WAR Files</vt:lpstr>
      <vt:lpstr>Java Servlet development</vt:lpstr>
      <vt:lpstr>What is a Java servlet?</vt:lpstr>
      <vt:lpstr>Java Servlet Lifecycle</vt:lpstr>
      <vt:lpstr>Java Servlet Lifecycle</vt:lpstr>
      <vt:lpstr>Java Servlet Lifecycle</vt:lpstr>
      <vt:lpstr>The init() Method</vt:lpstr>
      <vt:lpstr>Service()method is invoked</vt:lpstr>
      <vt:lpstr>Service()method is invoked</vt:lpstr>
      <vt:lpstr>Service()method</vt:lpstr>
      <vt:lpstr>The destroy()Method</vt:lpstr>
      <vt:lpstr>The destroy() Method</vt:lpstr>
      <vt:lpstr>Servlet Lifecycle inside the Container</vt:lpstr>
      <vt:lpstr>A Simple Transaction Flow </vt:lpstr>
      <vt:lpstr>A Simple Transaction Flow </vt:lpstr>
      <vt:lpstr>Java Servlet Implementation</vt:lpstr>
      <vt:lpstr>Java Servlet Example 1</vt:lpstr>
      <vt:lpstr>Index.html &amp;web.xml</vt:lpstr>
      <vt:lpstr>Java Servlet Example 1</vt:lpstr>
      <vt:lpstr>Example 1</vt:lpstr>
      <vt:lpstr>Example 1 (cont.)</vt:lpstr>
      <vt:lpstr>Servlet without doGet()</vt:lpstr>
      <vt:lpstr>Application Deployment</vt:lpstr>
      <vt:lpstr>WAR content and file structure</vt:lpstr>
      <vt:lpstr>Deployment Descriptor (web.xml)</vt:lpstr>
      <vt:lpstr>Web.xml example</vt:lpstr>
      <vt:lpstr>Servlet mapping in web.xml</vt:lpstr>
      <vt:lpstr>Servlet mapping in web.xml (con.)</vt:lpstr>
      <vt:lpstr>Servlet initialization Parameters</vt:lpstr>
      <vt:lpstr>Java Servlet reads the Initialization Parameters</vt:lpstr>
      <vt:lpstr>Alternative Approach</vt:lpstr>
      <vt:lpstr>Reason for Mapping the Servlet</vt:lpstr>
      <vt:lpstr>Servlet Example: login (doGet)</vt:lpstr>
      <vt:lpstr>Servlet Example: login (dopost)</vt:lpstr>
      <vt:lpstr>Servlet Example: login (web.xml)</vt:lpstr>
      <vt:lpstr>Servlet Example: login (index.html)</vt:lpstr>
      <vt:lpstr>Servlet Example: login (clients view)</vt:lpstr>
      <vt:lpstr>Deploying Application in Web container</vt:lpstr>
      <vt:lpstr>Java Web Container – Apache Tomcat</vt:lpstr>
      <vt:lpstr>Java Web Container – Apache Tomcat</vt:lpstr>
      <vt:lpstr>Web Container Behaviors</vt:lpstr>
      <vt:lpstr>Tomcat Directories/Files Description</vt:lpstr>
      <vt:lpstr>Deploying Applications in Tomcat</vt:lpstr>
      <vt:lpstr>How to Deploy a Web Application</vt:lpstr>
      <vt:lpstr>Java Database Connectivity (JDBC)</vt:lpstr>
      <vt:lpstr>MySQL Database</vt:lpstr>
      <vt:lpstr>MySQL Database</vt:lpstr>
      <vt:lpstr>Databases communication in Java</vt:lpstr>
      <vt:lpstr>Database programming in Java</vt:lpstr>
      <vt:lpstr>JDBC Example</vt:lpstr>
      <vt:lpstr>JDBC Example (cont.)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LEI KIN</cp:lastModifiedBy>
  <cp:revision>148</cp:revision>
  <dcterms:created xsi:type="dcterms:W3CDTF">2021-08-11T03:42:30Z</dcterms:created>
  <dcterms:modified xsi:type="dcterms:W3CDTF">2021-09-05T09:49:23Z</dcterms:modified>
</cp:coreProperties>
</file>